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4" r:id="rId4"/>
    <p:sldId id="265" r:id="rId5"/>
    <p:sldId id="267" r:id="rId6"/>
    <p:sldId id="262" r:id="rId7"/>
    <p:sldId id="266" r:id="rId8"/>
    <p:sldId id="268" r:id="rId9"/>
    <p:sldId id="269" r:id="rId10"/>
    <p:sldId id="271" r:id="rId11"/>
    <p:sldId id="263" r:id="rId12"/>
    <p:sldId id="270" r:id="rId13"/>
    <p:sldId id="272" r:id="rId14"/>
    <p:sldId id="273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9" roundtripDataSignature="AMtx7mhZ7jTHaH5EYBOF8rQDI0GW63HP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6"/>
    <a:srgbClr val="6DDAF9"/>
    <a:srgbClr val="F98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60"/>
    <p:restoredTop sz="94620"/>
  </p:normalViewPr>
  <p:slideViewPr>
    <p:cSldViewPr snapToGrid="0">
      <p:cViewPr>
        <p:scale>
          <a:sx n="65" d="100"/>
          <a:sy n="65" d="100"/>
        </p:scale>
        <p:origin x="584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79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1505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5156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1558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49277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9006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0648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0984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118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7920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1239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3293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" name="Google Shape;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0481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"/>
          <p:cNvSpPr/>
          <p:nvPr/>
        </p:nvSpPr>
        <p:spPr>
          <a:xfrm>
            <a:off x="114299" y="1692084"/>
            <a:ext cx="11963400" cy="1606741"/>
          </a:xfrm>
          <a:prstGeom prst="rect">
            <a:avLst/>
          </a:prstGeom>
          <a:solidFill>
            <a:srgbClr val="6DDA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3FA7E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980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259745" y="480397"/>
            <a:ext cx="11787185" cy="120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88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UNIT 1</a:t>
            </a:r>
            <a:endParaRPr lang="en-US" sz="1200" dirty="0">
              <a:solidFill>
                <a:srgbClr val="F980E4"/>
              </a:solidFill>
            </a:endParaRPr>
          </a:p>
        </p:txBody>
      </p:sp>
      <p:pic>
        <p:nvPicPr>
          <p:cNvPr id="29" name="Google Shape;2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038" y="5742945"/>
            <a:ext cx="876301" cy="876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6;p2">
            <a:extLst>
              <a:ext uri="{FF2B5EF4-FFF2-40B4-BE49-F238E27FC236}">
                <a16:creationId xmlns:a16="http://schemas.microsoft.com/office/drawing/2014/main" id="{FC5513B8-E71C-1185-AF46-60D53498896B}"/>
              </a:ext>
            </a:extLst>
          </p:cNvPr>
          <p:cNvSpPr txBox="1"/>
          <p:nvPr/>
        </p:nvSpPr>
        <p:spPr>
          <a:xfrm>
            <a:off x="65815" y="219815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UNIT 1</a:t>
            </a: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</a:rPr>
              <a:t> </a:t>
            </a:r>
          </a:p>
        </p:txBody>
      </p:sp>
      <p:sp>
        <p:nvSpPr>
          <p:cNvPr id="3" name="Google Shape;37;p2">
            <a:extLst>
              <a:ext uri="{FF2B5EF4-FFF2-40B4-BE49-F238E27FC236}">
                <a16:creationId xmlns:a16="http://schemas.microsoft.com/office/drawing/2014/main" id="{D584B0A9-BBA2-0DD6-D236-38F0D3624E00}"/>
              </a:ext>
            </a:extLst>
          </p:cNvPr>
          <p:cNvSpPr txBox="1"/>
          <p:nvPr/>
        </p:nvSpPr>
        <p:spPr>
          <a:xfrm>
            <a:off x="476250" y="1895310"/>
            <a:ext cx="116586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LIFE FORMS</a:t>
            </a:r>
            <a:endParaRPr sz="7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B8E355E6-5F5D-4002-EC0F-8C1CCE873AD7}"/>
              </a:ext>
            </a:extLst>
          </p:cNvPr>
          <p:cNvSpPr/>
          <p:nvPr/>
        </p:nvSpPr>
        <p:spPr>
          <a:xfrm>
            <a:off x="4723529" y="3429000"/>
            <a:ext cx="2744941" cy="2969929"/>
          </a:xfrm>
          <a:custGeom>
            <a:avLst/>
            <a:gdLst/>
            <a:ahLst/>
            <a:cxnLst/>
            <a:rect l="l" t="t" r="r" b="b"/>
            <a:pathLst>
              <a:path w="3878199" h="4114800">
                <a:moveTo>
                  <a:pt x="0" y="0"/>
                </a:moveTo>
                <a:lnTo>
                  <a:pt x="3878199" y="0"/>
                </a:lnTo>
                <a:lnTo>
                  <a:pt x="38781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VIVACIOUS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6426714" y="2393085"/>
            <a:ext cx="5458903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(adj)-lively and spirited</a:t>
            </a:r>
          </a:p>
          <a:p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Her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vivacious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personality lights up the room, always full of energy and life.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6384" y="169416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VIVACIOUS</a:t>
            </a: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110EB0BA-B11C-3E87-D320-98CB1B95C0A7}"/>
              </a:ext>
            </a:extLst>
          </p:cNvPr>
          <p:cNvSpPr/>
          <p:nvPr/>
        </p:nvSpPr>
        <p:spPr>
          <a:xfrm>
            <a:off x="1958087" y="1371600"/>
            <a:ext cx="2816924" cy="4114800"/>
          </a:xfrm>
          <a:custGeom>
            <a:avLst/>
            <a:gdLst/>
            <a:ahLst/>
            <a:cxnLst/>
            <a:rect l="l" t="t" r="r" b="b"/>
            <a:pathLst>
              <a:path w="2816924" h="4114800">
                <a:moveTo>
                  <a:pt x="0" y="0"/>
                </a:moveTo>
                <a:lnTo>
                  <a:pt x="2816924" y="0"/>
                </a:lnTo>
                <a:lnTo>
                  <a:pt x="28169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10611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4;p2">
            <a:extLst>
              <a:ext uri="{FF2B5EF4-FFF2-40B4-BE49-F238E27FC236}">
                <a16:creationId xmlns:a16="http://schemas.microsoft.com/office/drawing/2014/main" id="{65644BE6-9A03-A8F8-11C4-1AD216158DBE}"/>
              </a:ext>
            </a:extLst>
          </p:cNvPr>
          <p:cNvSpPr/>
          <p:nvPr/>
        </p:nvSpPr>
        <p:spPr>
          <a:xfrm>
            <a:off x="266700" y="2256832"/>
            <a:ext cx="11658600" cy="3447026"/>
          </a:xfrm>
          <a:prstGeom prst="rect">
            <a:avLst/>
          </a:prstGeom>
          <a:solidFill>
            <a:srgbClr val="FFFF96"/>
          </a:solidFill>
          <a:ln w="762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96"/>
              </a:solidFill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0" y="716018"/>
            <a:ext cx="1221472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12000" b="1" dirty="0">
                <a:solidFill>
                  <a:srgbClr val="6DDA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sym typeface="Century Gothic"/>
              </a:rPr>
              <a:t>ZOO/ZO</a:t>
            </a:r>
            <a:endParaRPr lang="en-US" sz="12000" b="1" dirty="0">
              <a:solidFill>
                <a:srgbClr val="6DDAF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266700" y="2695052"/>
            <a:ext cx="116586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latin typeface="Century Gothic"/>
                <a:sym typeface="Century Gothic"/>
              </a:rPr>
              <a:t>ANIMAL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Greek Origin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zoology, zookeeper, protozoan</a:t>
            </a:r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980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82532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ZOOLOGY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0494" y="2102538"/>
            <a:ext cx="6796045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zoology: (n)the scientific study of animals and their behavior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Sarah's interest in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zoology 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began when she volunteered at the animal shelter, sparking a passion for learning about animal behaviors and habitats.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0494" y="145598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ZOOLOGY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FBF0344B-9229-9ACA-BDD6-CDC67B76C90B}"/>
              </a:ext>
            </a:extLst>
          </p:cNvPr>
          <p:cNvSpPr/>
          <p:nvPr/>
        </p:nvSpPr>
        <p:spPr>
          <a:xfrm>
            <a:off x="7096539" y="1800086"/>
            <a:ext cx="4195208" cy="4114800"/>
          </a:xfrm>
          <a:custGeom>
            <a:avLst/>
            <a:gdLst/>
            <a:ahLst/>
            <a:cxnLst/>
            <a:rect l="l" t="t" r="r" b="b"/>
            <a:pathLst>
              <a:path w="4195208" h="4114800">
                <a:moveTo>
                  <a:pt x="0" y="0"/>
                </a:moveTo>
                <a:lnTo>
                  <a:pt x="4195208" y="0"/>
                </a:lnTo>
                <a:lnTo>
                  <a:pt x="41952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49587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ZOOKEEPER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0494" y="2055155"/>
            <a:ext cx="6736410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(n) a person who takes care of animals in a zoo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The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zookeeper 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takes care of the animals by feeding them, keeping their habitats clean, and monitoring their health.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0494" y="125719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ZOOKEEPER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9661C1A-F1B9-0A06-DCAE-9248D212F7BD}"/>
              </a:ext>
            </a:extLst>
          </p:cNvPr>
          <p:cNvSpPr/>
          <p:nvPr/>
        </p:nvSpPr>
        <p:spPr>
          <a:xfrm>
            <a:off x="7845337" y="1875172"/>
            <a:ext cx="2544318" cy="4114800"/>
          </a:xfrm>
          <a:custGeom>
            <a:avLst/>
            <a:gdLst/>
            <a:ahLst/>
            <a:cxnLst/>
            <a:rect l="l" t="t" r="r" b="b"/>
            <a:pathLst>
              <a:path w="2544318" h="4114800">
                <a:moveTo>
                  <a:pt x="0" y="0"/>
                </a:moveTo>
                <a:lnTo>
                  <a:pt x="2544318" y="0"/>
                </a:lnTo>
                <a:lnTo>
                  <a:pt x="2544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46057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PROTOZOAN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6384" y="1654321"/>
            <a:ext cx="6835802" cy="523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(n) a tiny, often one-celled animal that can be found in water, soil, or other organisms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In science class, we observed a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protozoan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under the microscope, marveling at how even such a tiny creature could have complex movements and behaviors.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6384" y="145765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PROTOZOAN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C6F804B7-F9C3-2C34-1555-915A6CAB6455}"/>
              </a:ext>
            </a:extLst>
          </p:cNvPr>
          <p:cNvSpPr/>
          <p:nvPr/>
        </p:nvSpPr>
        <p:spPr>
          <a:xfrm>
            <a:off x="7448570" y="1992815"/>
            <a:ext cx="3991356" cy="4114800"/>
          </a:xfrm>
          <a:custGeom>
            <a:avLst/>
            <a:gdLst/>
            <a:ahLst/>
            <a:cxnLst/>
            <a:rect l="l" t="t" r="r" b="b"/>
            <a:pathLst>
              <a:path w="3991356" h="4114800">
                <a:moveTo>
                  <a:pt x="0" y="0"/>
                </a:moveTo>
                <a:lnTo>
                  <a:pt x="3991356" y="0"/>
                </a:lnTo>
                <a:lnTo>
                  <a:pt x="399135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67592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4;p2">
            <a:extLst>
              <a:ext uri="{FF2B5EF4-FFF2-40B4-BE49-F238E27FC236}">
                <a16:creationId xmlns:a16="http://schemas.microsoft.com/office/drawing/2014/main" id="{65644BE6-9A03-A8F8-11C4-1AD216158DBE}"/>
              </a:ext>
            </a:extLst>
          </p:cNvPr>
          <p:cNvSpPr/>
          <p:nvPr/>
        </p:nvSpPr>
        <p:spPr>
          <a:xfrm>
            <a:off x="266700" y="2256832"/>
            <a:ext cx="11658600" cy="3447026"/>
          </a:xfrm>
          <a:prstGeom prst="rect">
            <a:avLst/>
          </a:prstGeom>
          <a:solidFill>
            <a:srgbClr val="FFFF96"/>
          </a:solidFill>
          <a:ln w="762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96"/>
              </a:solidFill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0" y="716018"/>
            <a:ext cx="1221472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12000" b="1" dirty="0">
                <a:solidFill>
                  <a:srgbClr val="6DDA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sym typeface="Century Gothic"/>
              </a:rPr>
              <a:t>BIO</a:t>
            </a:r>
            <a:endParaRPr lang="en-US" sz="12000" b="1" dirty="0">
              <a:solidFill>
                <a:srgbClr val="6DDAF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266700" y="2695052"/>
            <a:ext cx="116586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latin typeface="Century Gothic"/>
                <a:sym typeface="Century Gothic"/>
              </a:rPr>
              <a:t>LIFE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Greek Origin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biology, biography, biodiversity</a:t>
            </a:r>
            <a:endParaRPr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980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BIOLOGY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0494" y="2347181"/>
            <a:ext cx="7372515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(n)- the study of living things and how they grow and change</a:t>
            </a:r>
          </a:p>
          <a:p>
            <a:pPr algn="ctr"/>
            <a:endParaRPr lang="en-US" sz="3200" b="0" i="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When we dissected a frog in </a:t>
            </a:r>
            <a:r>
              <a:rPr lang="en-US" sz="3200" b="1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biology</a:t>
            </a:r>
            <a:r>
              <a:rPr lang="en-US" sz="3200" b="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, it helped us understand how its organs work together to maintain life.</a:t>
            </a:r>
            <a:endParaRPr lang="en-US" sz="32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0494" y="144020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BIOLOGY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231FDDF-9F57-3832-D3F4-3CA28601C88C}"/>
              </a:ext>
            </a:extLst>
          </p:cNvPr>
          <p:cNvSpPr/>
          <p:nvPr/>
        </p:nvSpPr>
        <p:spPr>
          <a:xfrm>
            <a:off x="8165861" y="1656066"/>
            <a:ext cx="2936938" cy="4114800"/>
          </a:xfrm>
          <a:custGeom>
            <a:avLst/>
            <a:gdLst/>
            <a:ahLst/>
            <a:cxnLst/>
            <a:rect l="l" t="t" r="r" b="b"/>
            <a:pathLst>
              <a:path w="2936938" h="4114800">
                <a:moveTo>
                  <a:pt x="0" y="0"/>
                </a:moveTo>
                <a:lnTo>
                  <a:pt x="2936938" y="0"/>
                </a:lnTo>
                <a:lnTo>
                  <a:pt x="29369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548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BIOGRAPHY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6384" y="2341289"/>
            <a:ext cx="7531541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(n)-a story written about someone's life</a:t>
            </a:r>
          </a:p>
          <a:p>
            <a:pPr algn="ctr"/>
            <a:endParaRPr lang="en-US" sz="32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For her book report, Jenna chose to read a </a:t>
            </a:r>
            <a:r>
              <a:rPr lang="en-US" sz="3200" b="1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biography</a:t>
            </a:r>
            <a:r>
              <a:rPr lang="en-US" sz="3200" b="0" i="1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 of Marie Curie to learn more about the famous scientist's life and discoveries.</a:t>
            </a:r>
            <a:endParaRPr lang="en-US" sz="320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6384" y="165643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BIOGRAPHY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3520E3E-C756-1B26-D539-438141399224}"/>
              </a:ext>
            </a:extLst>
          </p:cNvPr>
          <p:cNvSpPr/>
          <p:nvPr/>
        </p:nvSpPr>
        <p:spPr>
          <a:xfrm>
            <a:off x="7991118" y="2067340"/>
            <a:ext cx="3558151" cy="3611340"/>
          </a:xfrm>
          <a:custGeom>
            <a:avLst/>
            <a:gdLst/>
            <a:ahLst/>
            <a:cxnLst/>
            <a:rect l="l" t="t" r="r" b="b"/>
            <a:pathLst>
              <a:path w="4104513" h="4114800">
                <a:moveTo>
                  <a:pt x="0" y="0"/>
                </a:moveTo>
                <a:lnTo>
                  <a:pt x="4104513" y="0"/>
                </a:lnTo>
                <a:lnTo>
                  <a:pt x="410451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262944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BIODIVERSITY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300494" y="2055155"/>
            <a:ext cx="6259332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(n)- the variety of different types of life found in an area</a:t>
            </a:r>
          </a:p>
          <a:p>
            <a:endParaRPr lang="en-US" sz="3200" b="0" i="0" dirty="0"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The Amazon rainforest is known for its incredible biodiversity, hosting thousands of different species of plants and animals.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6384" y="153402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BIODIVERSITY</a:t>
            </a:r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030C2FC5-7203-0249-D25E-8F426E1C4889}"/>
              </a:ext>
            </a:extLst>
          </p:cNvPr>
          <p:cNvSpPr/>
          <p:nvPr/>
        </p:nvSpPr>
        <p:spPr>
          <a:xfrm>
            <a:off x="6599510" y="1622202"/>
            <a:ext cx="5135476" cy="4114800"/>
          </a:xfrm>
          <a:custGeom>
            <a:avLst/>
            <a:gdLst/>
            <a:ahLst/>
            <a:cxnLst/>
            <a:rect l="l" t="t" r="r" b="b"/>
            <a:pathLst>
              <a:path w="5135476" h="4114800">
                <a:moveTo>
                  <a:pt x="0" y="0"/>
                </a:moveTo>
                <a:lnTo>
                  <a:pt x="5135476" y="0"/>
                </a:lnTo>
                <a:lnTo>
                  <a:pt x="51354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1742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4;p2">
            <a:extLst>
              <a:ext uri="{FF2B5EF4-FFF2-40B4-BE49-F238E27FC236}">
                <a16:creationId xmlns:a16="http://schemas.microsoft.com/office/drawing/2014/main" id="{65644BE6-9A03-A8F8-11C4-1AD216158DBE}"/>
              </a:ext>
            </a:extLst>
          </p:cNvPr>
          <p:cNvSpPr/>
          <p:nvPr/>
        </p:nvSpPr>
        <p:spPr>
          <a:xfrm>
            <a:off x="266700" y="2256832"/>
            <a:ext cx="11658600" cy="3447026"/>
          </a:xfrm>
          <a:prstGeom prst="rect">
            <a:avLst/>
          </a:prstGeom>
          <a:solidFill>
            <a:srgbClr val="FFFF96"/>
          </a:solidFill>
          <a:ln w="762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96"/>
              </a:solidFill>
            </a:endParaRPr>
          </a:p>
        </p:txBody>
      </p:sp>
      <p:sp>
        <p:nvSpPr>
          <p:cNvPr id="35" name="Google Shape;35;p2"/>
          <p:cNvSpPr txBox="1"/>
          <p:nvPr/>
        </p:nvSpPr>
        <p:spPr>
          <a:xfrm>
            <a:off x="0" y="716018"/>
            <a:ext cx="1221472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12000" b="1" dirty="0">
                <a:solidFill>
                  <a:srgbClr val="6DDAF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  <a:sym typeface="Century Gothic"/>
              </a:rPr>
              <a:t>VITA/VIV</a:t>
            </a:r>
            <a:endParaRPr lang="en-US" sz="12000" b="1" dirty="0">
              <a:solidFill>
                <a:srgbClr val="6DDAF9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266700" y="2695052"/>
            <a:ext cx="116586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chemeClr val="dk1"/>
                </a:solidFill>
                <a:latin typeface="Century Gothic"/>
                <a:sym typeface="Century Gothic"/>
              </a:rPr>
              <a:t>LIFE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Latin Origin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dk1"/>
                </a:solidFill>
                <a:latin typeface="Century Gothic"/>
                <a:sym typeface="Century Gothic"/>
              </a:rPr>
              <a:t>vital, vitamin, </a:t>
            </a:r>
            <a:r>
              <a:rPr lang="en-US" sz="4800" dirty="0" err="1">
                <a:solidFill>
                  <a:schemeClr val="dk1"/>
                </a:solidFill>
                <a:latin typeface="Century Gothic"/>
                <a:sym typeface="Century Gothic"/>
              </a:rPr>
              <a:t>vitality,vivacious</a:t>
            </a:r>
            <a:endParaRPr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980E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053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VITAL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5588112" y="1995521"/>
            <a:ext cx="6060549" cy="3754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(adj)-very important or necessary for life or survival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Drinking water is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vital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for survival because it keeps our bodies hydrated and helps with various bodily functions.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0494" y="153402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VITAL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C8425BD-2949-F61B-5FD8-B70DF0BE322B}"/>
              </a:ext>
            </a:extLst>
          </p:cNvPr>
          <p:cNvSpPr/>
          <p:nvPr/>
        </p:nvSpPr>
        <p:spPr>
          <a:xfrm>
            <a:off x="300494" y="1800086"/>
            <a:ext cx="5355278" cy="3686314"/>
          </a:xfrm>
          <a:custGeom>
            <a:avLst/>
            <a:gdLst/>
            <a:ahLst/>
            <a:cxnLst/>
            <a:rect l="l" t="t" r="r" b="b"/>
            <a:pathLst>
              <a:path w="5656082" h="4114800">
                <a:moveTo>
                  <a:pt x="0" y="0"/>
                </a:moveTo>
                <a:lnTo>
                  <a:pt x="5656082" y="0"/>
                </a:lnTo>
                <a:lnTo>
                  <a:pt x="56560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41483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VITAMIN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5724938" y="2055155"/>
            <a:ext cx="6234155" cy="4247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(n)- a natural substance found in food that helps your body stay healthy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Carrots are high in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vitamin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A, which is essential for good vision and a strong immune system.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12418" y="165643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VITAMIN</a:t>
            </a:r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69C16B04-6BE1-1B8C-37C5-9027ACEC4CBD}"/>
              </a:ext>
            </a:extLst>
          </p:cNvPr>
          <p:cNvSpPr/>
          <p:nvPr/>
        </p:nvSpPr>
        <p:spPr>
          <a:xfrm>
            <a:off x="1374641" y="1658679"/>
            <a:ext cx="3852482" cy="4114800"/>
          </a:xfrm>
          <a:custGeom>
            <a:avLst/>
            <a:gdLst/>
            <a:ahLst/>
            <a:cxnLst/>
            <a:rect l="l" t="t" r="r" b="b"/>
            <a:pathLst>
              <a:path w="3852482" h="4114800">
                <a:moveTo>
                  <a:pt x="0" y="0"/>
                </a:moveTo>
                <a:lnTo>
                  <a:pt x="3852482" y="0"/>
                </a:lnTo>
                <a:lnTo>
                  <a:pt x="38524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59547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"/>
          <p:cNvSpPr txBox="1"/>
          <p:nvPr/>
        </p:nvSpPr>
        <p:spPr>
          <a:xfrm>
            <a:off x="266700" y="165643"/>
            <a:ext cx="12214728" cy="146880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80E4"/>
              </a:buClr>
              <a:buSzPts val="9600"/>
              <a:buFont typeface="Century Gothic"/>
              <a:buNone/>
            </a:pPr>
            <a:r>
              <a:rPr lang="en-US" sz="8000" b="1" dirty="0">
                <a:solidFill>
                  <a:srgbClr val="F980E4"/>
                </a:solidFill>
                <a:latin typeface="Century Gothic"/>
                <a:sym typeface="Century Gothic"/>
              </a:rPr>
              <a:t>VITALITY</a:t>
            </a:r>
            <a:endParaRPr lang="en-US" sz="1100" b="1" dirty="0">
              <a:solidFill>
                <a:srgbClr val="F980E4"/>
              </a:solidFill>
            </a:endParaRPr>
          </a:p>
        </p:txBody>
      </p:sp>
      <p:sp>
        <p:nvSpPr>
          <p:cNvPr id="37" name="Google Shape;37;p2"/>
          <p:cNvSpPr txBox="1"/>
          <p:nvPr/>
        </p:nvSpPr>
        <p:spPr>
          <a:xfrm>
            <a:off x="6096000" y="2055155"/>
            <a:ext cx="5863094" cy="326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3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(n)- the power or energy to live a dynamic, active life</a:t>
            </a:r>
          </a:p>
          <a:p>
            <a:pPr algn="ctr"/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ctr"/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Grandpa says his daily morning walk is the secret to his energy and 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vitality</a:t>
            </a:r>
            <a:r>
              <a:rPr lang="en-US" sz="3200" b="0" i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.</a:t>
            </a:r>
            <a:endParaRPr lang="en-US" sz="32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8" name="Google Shape;38;p2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FFF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6DDAF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36;p2">
            <a:extLst>
              <a:ext uri="{FF2B5EF4-FFF2-40B4-BE49-F238E27FC236}">
                <a16:creationId xmlns:a16="http://schemas.microsoft.com/office/drawing/2014/main" id="{1DC1B447-9C65-710B-C04B-4DAC449D1B2B}"/>
              </a:ext>
            </a:extLst>
          </p:cNvPr>
          <p:cNvSpPr txBox="1"/>
          <p:nvPr/>
        </p:nvSpPr>
        <p:spPr>
          <a:xfrm>
            <a:off x="300494" y="165477"/>
            <a:ext cx="12214800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9600"/>
              <a:buFont typeface="Century Gothic"/>
              <a:buNone/>
            </a:pPr>
            <a:r>
              <a:rPr lang="en-US" sz="8000" b="1" dirty="0">
                <a:ln>
                  <a:solidFill>
                    <a:schemeClr val="dk1"/>
                  </a:solidFill>
                </a:ln>
                <a:noFill/>
                <a:latin typeface="Century Gothic" panose="020B0502020202020204" pitchFamily="34" charset="0"/>
              </a:rPr>
              <a:t>VITALITY</a:t>
            </a: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CD5B4C57-62B5-F196-DA5D-46EC9A5ACD73}"/>
              </a:ext>
            </a:extLst>
          </p:cNvPr>
          <p:cNvSpPr/>
          <p:nvPr/>
        </p:nvSpPr>
        <p:spPr>
          <a:xfrm>
            <a:off x="721543" y="2110504"/>
            <a:ext cx="5141551" cy="3207042"/>
          </a:xfrm>
          <a:custGeom>
            <a:avLst/>
            <a:gdLst/>
            <a:ahLst/>
            <a:cxnLst/>
            <a:rect l="l" t="t" r="r" b="b"/>
            <a:pathLst>
              <a:path w="5141551" h="3207042">
                <a:moveTo>
                  <a:pt x="0" y="0"/>
                </a:moveTo>
                <a:lnTo>
                  <a:pt x="5141551" y="0"/>
                </a:lnTo>
                <a:lnTo>
                  <a:pt x="5141551" y="3207042"/>
                </a:lnTo>
                <a:lnTo>
                  <a:pt x="0" y="3207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33313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24047</TotalTime>
  <Words>395</Words>
  <Application>Microsoft Macintosh PowerPoint</Application>
  <PresentationFormat>Widescreen</PresentationFormat>
  <Paragraphs>65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Scott, Sarah</dc:creator>
  <cp:lastModifiedBy>Alisha Riley</cp:lastModifiedBy>
  <cp:revision>22</cp:revision>
  <dcterms:created xsi:type="dcterms:W3CDTF">2023-06-11T02:01:32Z</dcterms:created>
  <dcterms:modified xsi:type="dcterms:W3CDTF">2023-12-30T22:36:10Z</dcterms:modified>
</cp:coreProperties>
</file>