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440" r:id="rId2"/>
    <p:sldId id="258" r:id="rId3"/>
    <p:sldId id="379" r:id="rId4"/>
    <p:sldId id="380" r:id="rId5"/>
    <p:sldId id="381" r:id="rId6"/>
    <p:sldId id="382" r:id="rId7"/>
    <p:sldId id="383" r:id="rId8"/>
    <p:sldId id="384" r:id="rId9"/>
    <p:sldId id="390" r:id="rId10"/>
    <p:sldId id="391" r:id="rId11"/>
    <p:sldId id="387" r:id="rId12"/>
    <p:sldId id="388" r:id="rId13"/>
    <p:sldId id="389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497"/>
    <p:restoredTop sz="94704"/>
  </p:normalViewPr>
  <p:slideViewPr>
    <p:cSldViewPr snapToGrid="0" snapToObjects="1" showGuides="1">
      <p:cViewPr varScale="1">
        <p:scale>
          <a:sx n="78" d="100"/>
          <a:sy n="78" d="100"/>
        </p:scale>
        <p:origin x="184" y="6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29B219-FDBF-0140-A163-33A6CE21C5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8B9DC0-687D-E24B-8149-62439EA71F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624AEB-AB06-8E43-8B0D-CA4F238CD5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F80D4-7586-6740-AA90-648A318677EE}" type="datetimeFigureOut">
              <a:rPr lang="en-US" smtClean="0"/>
              <a:t>5/27/21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D44C9E-6519-0643-BE2A-D4D6995C3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117120-E73D-4E4A-9006-582EECAD97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3800-0F6E-F745-B0F4-96475867E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900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C239BD-8425-0D45-8FB8-4DEF160E03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562E513-7DF2-0749-8361-D244ADA400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AA3179-4E77-E742-9AF0-20046D310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F80D4-7586-6740-AA90-648A318677EE}" type="datetimeFigureOut">
              <a:rPr lang="en-US" smtClean="0"/>
              <a:t>5/27/21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AA7E2B-17D9-194A-8132-2AB551631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7556F5-5D28-E546-A804-3FFE23F1F2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3800-0F6E-F745-B0F4-96475867E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3324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C21F03E-59C6-7D4F-86FF-C32C9FA5FD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812F9BE-9E2C-7343-8476-C055E12632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BAA155-269C-C044-8380-D4326BB3EC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F80D4-7586-6740-AA90-648A318677EE}" type="datetimeFigureOut">
              <a:rPr lang="en-US" smtClean="0"/>
              <a:t>5/27/21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562817-9FF4-E544-B350-869FE9473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E60AE3-76D3-614D-9665-E0A864ED5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3800-0F6E-F745-B0F4-96475867E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408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0A764-DF85-EA47-8A6A-DFB092176E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FAA2EF-C2EC-504E-B35B-56F536B288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2CD3B3-3045-8748-BCBE-BF07FC84D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F80D4-7586-6740-AA90-648A318677EE}" type="datetimeFigureOut">
              <a:rPr lang="en-US" smtClean="0"/>
              <a:t>5/27/21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6DCF91-9E8E-8E41-A536-B32DCEA59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C0C00D-8CE5-634F-B65A-DBE92F4493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3800-0F6E-F745-B0F4-96475867E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377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3F3821-D90F-5846-88B0-9B672EBC7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280AAB-70A2-9D40-9BF7-81BCF46F72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1B2DD9-8032-D541-B2E1-7794B87FB7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F80D4-7586-6740-AA90-648A318677EE}" type="datetimeFigureOut">
              <a:rPr lang="en-US" smtClean="0"/>
              <a:t>5/27/21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764E64-42AB-4E4C-AAEE-D000C369ED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6898C4-2B08-114E-ACA6-16059E481A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3800-0F6E-F745-B0F4-96475867E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834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94CED8-648C-4F43-A2C5-FC51908774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7D8F5A-5985-4F4B-8442-D0ECB769D7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72E84A-172C-DA47-9ACE-420A56B114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242895-6B02-3043-BC8B-769CCBA0C4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F80D4-7586-6740-AA90-648A318677EE}" type="datetimeFigureOut">
              <a:rPr lang="en-US" smtClean="0"/>
              <a:t>5/27/21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BAD695-A361-2E41-94D9-7E351FE78F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63CF8D-11AD-CA48-9F25-D8C050E7D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3800-0F6E-F745-B0F4-96475867E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328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CBF6FF-BACB-EE48-856B-1787DB7C15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61DC7E-E6B6-4B48-A80A-8976C0D5FA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31A905-49F3-6948-ABDB-700A2E6C90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82D7E21-E547-B04D-BDE5-5FCDCF8550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FC6D58F-2306-E949-9582-6500422954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35202CC-A2B0-264A-8695-566866DFFF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F80D4-7586-6740-AA90-648A318677EE}" type="datetimeFigureOut">
              <a:rPr lang="en-US" smtClean="0"/>
              <a:t>5/27/21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AA025B4-9909-8045-9FC8-26876E60C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D1A8223-0769-CE41-A33B-153B05FB2A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3800-0F6E-F745-B0F4-96475867E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397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2EC95F-71C2-9D42-8080-E6F694C75E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F5612BD-9537-6F4B-9559-ADE2BBAE08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F80D4-7586-6740-AA90-648A318677EE}" type="datetimeFigureOut">
              <a:rPr lang="en-US" smtClean="0"/>
              <a:t>5/27/21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4F5075-67BC-2C41-B2C0-6C8159523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550EAB-C7F4-7845-8BCC-DB1C3E4FEA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3800-0F6E-F745-B0F4-96475867E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153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67080BD-96A4-5548-A750-BC00D04A6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F80D4-7586-6740-AA90-648A318677EE}" type="datetimeFigureOut">
              <a:rPr lang="en-US" smtClean="0"/>
              <a:t>5/27/21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7FE40A-8778-5E44-846F-D74F846E4C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3E3762-DA6E-4F44-B0D8-1CC4C4A9D4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3800-0F6E-F745-B0F4-96475867E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0739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1A4D5E-4B58-D84A-9508-B78F072E02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BC458-EC2D-B847-B0EA-FA9CAB2C5A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032E8A-9FEC-7D4E-9E63-956BC5048E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3AE5A5-516E-B648-AF3D-78698BF143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F80D4-7586-6740-AA90-648A318677EE}" type="datetimeFigureOut">
              <a:rPr lang="en-US" smtClean="0"/>
              <a:t>5/27/21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D1C87F-D470-5645-8A16-05ED43B9B4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5FCEB4-B139-344A-989E-5447FAB78A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3800-0F6E-F745-B0F4-96475867E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481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7ECEB4-1C32-6142-8F3C-8E586426A1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30A375D-2828-164D-ABA2-49B4A39CCF6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C78344-655B-FD40-AECA-2B26C6A4A8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E694B6-4932-C34C-B5F6-2220DB917D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F80D4-7586-6740-AA90-648A318677EE}" type="datetimeFigureOut">
              <a:rPr lang="en-US" smtClean="0"/>
              <a:t>5/27/21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8D5419-F39D-484F-9DC5-27FC2E8926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6A8F90-3ADD-CC43-A3E0-F958DF071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3800-0F6E-F745-B0F4-96475867E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904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DA890A4-F2EA-F942-8C43-012F10A559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7B6B28-8721-FD4F-BFFA-14652F351B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BE8F73-A725-034A-9A64-E98A775282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BF80D4-7586-6740-AA90-648A318677EE}" type="datetimeFigureOut">
              <a:rPr lang="en-US" smtClean="0"/>
              <a:t>5/27/21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473DF6-4FED-8D4C-B982-9BBC8B3D50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8A436B-684C-A349-AB73-311BEE551E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CD3800-0F6E-F745-B0F4-96475867E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466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34F2AFD-125F-3C40-89E8-7F6F453B9AF3}"/>
              </a:ext>
            </a:extLst>
          </p:cNvPr>
          <p:cNvSpPr/>
          <p:nvPr/>
        </p:nvSpPr>
        <p:spPr>
          <a:xfrm>
            <a:off x="102936" y="3780117"/>
            <a:ext cx="11963400" cy="647700"/>
          </a:xfrm>
          <a:prstGeom prst="rect">
            <a:avLst/>
          </a:prstGeom>
          <a:solidFill>
            <a:srgbClr val="3FA7E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3FA7E1"/>
              </a:solidFill>
            </a:endParaRPr>
          </a:p>
        </p:txBody>
      </p:sp>
      <p:sp>
        <p:nvSpPr>
          <p:cNvPr id="5" name="Frame 4">
            <a:extLst>
              <a:ext uri="{FF2B5EF4-FFF2-40B4-BE49-F238E27FC236}">
                <a16:creationId xmlns:a16="http://schemas.microsoft.com/office/drawing/2014/main" id="{D816AB3B-8069-3342-B662-665F144FCCB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426"/>
            </a:avLst>
          </a:prstGeom>
          <a:solidFill>
            <a:srgbClr val="F49A3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7A3F1A7-E3E5-E040-AD05-72DD6D049C8E}"/>
              </a:ext>
            </a:extLst>
          </p:cNvPr>
          <p:cNvSpPr txBox="1">
            <a:spLocks/>
          </p:cNvSpPr>
          <p:nvPr/>
        </p:nvSpPr>
        <p:spPr>
          <a:xfrm>
            <a:off x="263856" y="1214651"/>
            <a:ext cx="11664287" cy="258310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800" b="1" dirty="0">
                <a:solidFill>
                  <a:srgbClr val="EDDFA4"/>
                </a:solidFill>
                <a:latin typeface="Century Gothic" panose="020B0502020202020204" pitchFamily="34" charset="0"/>
              </a:rPr>
              <a:t>Prepositions &amp; </a:t>
            </a:r>
            <a:r>
              <a:rPr lang="en-US" sz="8800" b="1" dirty="0">
                <a:solidFill>
                  <a:srgbClr val="F49A3F"/>
                </a:solidFill>
                <a:latin typeface="Century Gothic" panose="020B0502020202020204" pitchFamily="34" charset="0"/>
              </a:rPr>
              <a:t>Interjections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1FF204E7-51D9-084D-9485-0EFA57395633}"/>
              </a:ext>
            </a:extLst>
          </p:cNvPr>
          <p:cNvSpPr txBox="1">
            <a:spLocks/>
          </p:cNvSpPr>
          <p:nvPr/>
        </p:nvSpPr>
        <p:spPr>
          <a:xfrm>
            <a:off x="5591798" y="3797752"/>
            <a:ext cx="10561418" cy="647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>
                <a:latin typeface="Century Gothic" panose="020B0502020202020204" pitchFamily="34" charset="0"/>
              </a:rPr>
              <a:t> </a:t>
            </a:r>
            <a:r>
              <a:rPr lang="en-US" sz="4000" dirty="0">
                <a:solidFill>
                  <a:schemeClr val="bg1"/>
                </a:solidFill>
                <a:latin typeface="Century Gothic" panose="020B0502020202020204" pitchFamily="34" charset="0"/>
              </a:rPr>
              <a:t>L.5.1A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264119C6-EB64-F64B-A978-BDB7AFE03351}"/>
              </a:ext>
            </a:extLst>
          </p:cNvPr>
          <p:cNvSpPr txBox="1">
            <a:spLocks/>
          </p:cNvSpPr>
          <p:nvPr/>
        </p:nvSpPr>
        <p:spPr>
          <a:xfrm>
            <a:off x="304800" y="941696"/>
            <a:ext cx="11682483" cy="28151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800" b="1" dirty="0">
                <a:ln w="28575">
                  <a:solidFill>
                    <a:schemeClr val="tx1"/>
                  </a:solidFill>
                </a:ln>
                <a:noFill/>
                <a:latin typeface="Century Gothic" panose="020B0502020202020204" pitchFamily="34" charset="0"/>
              </a:rPr>
              <a:t>Prepositions &amp; Interjections</a:t>
            </a:r>
          </a:p>
        </p:txBody>
      </p:sp>
    </p:spTree>
    <p:extLst>
      <p:ext uri="{BB962C8B-B14F-4D97-AF65-F5344CB8AC3E}">
        <p14:creationId xmlns:p14="http://schemas.microsoft.com/office/powerpoint/2010/main" val="18050379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A78CB59-3D88-DF46-8A1D-BEF1F2749779}"/>
              </a:ext>
            </a:extLst>
          </p:cNvPr>
          <p:cNvSpPr/>
          <p:nvPr/>
        </p:nvSpPr>
        <p:spPr>
          <a:xfrm>
            <a:off x="194096" y="1869104"/>
            <a:ext cx="11934991" cy="2315217"/>
          </a:xfrm>
          <a:prstGeom prst="rect">
            <a:avLst/>
          </a:prstGeom>
          <a:solidFill>
            <a:srgbClr val="D9E6D6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rame 1">
            <a:extLst>
              <a:ext uri="{FF2B5EF4-FFF2-40B4-BE49-F238E27FC236}">
                <a16:creationId xmlns:a16="http://schemas.microsoft.com/office/drawing/2014/main" id="{08DCF710-7F1A-3B4A-A8A6-7AD1C1F9066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426"/>
            </a:avLst>
          </a:prstGeom>
          <a:solidFill>
            <a:srgbClr val="F49A3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E50885-9AA0-7E4E-A790-E3D4C8DEBBAB}"/>
              </a:ext>
            </a:extLst>
          </p:cNvPr>
          <p:cNvSpPr txBox="1"/>
          <p:nvPr/>
        </p:nvSpPr>
        <p:spPr>
          <a:xfrm>
            <a:off x="361078" y="2060663"/>
            <a:ext cx="1163682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Century Gothic" panose="020B0502020202020204" pitchFamily="34" charset="0"/>
              </a:rPr>
              <a:t>Prepositions also tell us where one noun is </a:t>
            </a:r>
            <a:r>
              <a:rPr lang="en-US" sz="4400" u="sng" dirty="0">
                <a:latin typeface="Century Gothic" panose="020B0502020202020204" pitchFamily="34" charset="0"/>
              </a:rPr>
              <a:t>in relation to another</a:t>
            </a:r>
            <a:r>
              <a:rPr lang="en-US" sz="4400" dirty="0">
                <a:latin typeface="Century Gothic" panose="020B0502020202020204" pitchFamily="34" charset="0"/>
              </a:rPr>
              <a:t>. This is called spatial relation.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E6D38A5-EAA8-324C-8F70-2B81FBA581F1}"/>
              </a:ext>
            </a:extLst>
          </p:cNvPr>
          <p:cNvSpPr txBox="1">
            <a:spLocks/>
          </p:cNvSpPr>
          <p:nvPr/>
        </p:nvSpPr>
        <p:spPr>
          <a:xfrm>
            <a:off x="0" y="130625"/>
            <a:ext cx="12214728" cy="1468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800" b="1" dirty="0">
                <a:solidFill>
                  <a:srgbClr val="3FA7E1"/>
                </a:solidFill>
                <a:latin typeface="Century Gothic" panose="020B0502020202020204" pitchFamily="34" charset="0"/>
              </a:rPr>
              <a:t>Prepositions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BB157F3-C9C4-734A-9E57-A1EB81D3BD78}"/>
              </a:ext>
            </a:extLst>
          </p:cNvPr>
          <p:cNvSpPr txBox="1">
            <a:spLocks/>
          </p:cNvSpPr>
          <p:nvPr/>
        </p:nvSpPr>
        <p:spPr>
          <a:xfrm>
            <a:off x="40944" y="86234"/>
            <a:ext cx="12214728" cy="1468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800" b="1" dirty="0">
                <a:ln w="28575">
                  <a:solidFill>
                    <a:schemeClr val="tx1"/>
                  </a:solidFill>
                </a:ln>
                <a:noFill/>
                <a:latin typeface="Century Gothic" panose="020B0502020202020204" pitchFamily="34" charset="0"/>
              </a:rPr>
              <a:t>Prepositions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8281DC9-A535-434A-AFEC-26307E89E03F}"/>
              </a:ext>
            </a:extLst>
          </p:cNvPr>
          <p:cNvSpPr txBox="1"/>
          <p:nvPr/>
        </p:nvSpPr>
        <p:spPr>
          <a:xfrm>
            <a:off x="361078" y="4751719"/>
            <a:ext cx="1163682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Century Gothic" panose="020B0502020202020204" pitchFamily="34" charset="0"/>
              </a:rPr>
              <a:t>The pencil is on the table</a:t>
            </a:r>
            <a:r>
              <a:rPr lang="en-US" sz="4400" b="1" dirty="0">
                <a:latin typeface="Century Gothic" panose="020B0502020202020204" pitchFamily="34" charset="0"/>
              </a:rPr>
              <a:t> beside </a:t>
            </a:r>
            <a:r>
              <a:rPr lang="en-US" sz="4400" dirty="0">
                <a:latin typeface="Century Gothic" panose="020B0502020202020204" pitchFamily="34" charset="0"/>
              </a:rPr>
              <a:t>you. </a:t>
            </a:r>
          </a:p>
        </p:txBody>
      </p:sp>
    </p:spTree>
    <p:extLst>
      <p:ext uri="{BB962C8B-B14F-4D97-AF65-F5344CB8AC3E}">
        <p14:creationId xmlns:p14="http://schemas.microsoft.com/office/powerpoint/2010/main" val="36526682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A78CB59-3D88-DF46-8A1D-BEF1F2749779}"/>
              </a:ext>
            </a:extLst>
          </p:cNvPr>
          <p:cNvSpPr/>
          <p:nvPr/>
        </p:nvSpPr>
        <p:spPr>
          <a:xfrm>
            <a:off x="130629" y="3429000"/>
            <a:ext cx="11934991" cy="3298375"/>
          </a:xfrm>
          <a:prstGeom prst="rect">
            <a:avLst/>
          </a:prstGeom>
          <a:solidFill>
            <a:srgbClr val="D9E6D6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rame 1">
            <a:extLst>
              <a:ext uri="{FF2B5EF4-FFF2-40B4-BE49-F238E27FC236}">
                <a16:creationId xmlns:a16="http://schemas.microsoft.com/office/drawing/2014/main" id="{08DCF710-7F1A-3B4A-A8A6-7AD1C1F9066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426"/>
            </a:avLst>
          </a:prstGeom>
          <a:solidFill>
            <a:srgbClr val="F49A3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8EBB56-8CD0-A947-ABE8-DA2CC1116F91}"/>
              </a:ext>
            </a:extLst>
          </p:cNvPr>
          <p:cNvSpPr txBox="1"/>
          <p:nvPr/>
        </p:nvSpPr>
        <p:spPr>
          <a:xfrm>
            <a:off x="301307" y="1782280"/>
            <a:ext cx="1166733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latin typeface="Century Gothic" panose="020B0502020202020204" pitchFamily="34" charset="0"/>
              </a:rPr>
              <a:t>Most prepositions tell about time, place, or movement, but some do not.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E50885-9AA0-7E4E-A790-E3D4C8DEBBAB}"/>
              </a:ext>
            </a:extLst>
          </p:cNvPr>
          <p:cNvSpPr txBox="1"/>
          <p:nvPr/>
        </p:nvSpPr>
        <p:spPr>
          <a:xfrm>
            <a:off x="331815" y="3600647"/>
            <a:ext cx="11636826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u="sng" dirty="0">
                <a:latin typeface="Century Gothic" panose="020B0502020202020204" pitchFamily="34" charset="0"/>
              </a:rPr>
              <a:t>Time:</a:t>
            </a:r>
            <a:r>
              <a:rPr lang="en-US" sz="3600" b="1" dirty="0">
                <a:latin typeface="Century Gothic" panose="020B0502020202020204" pitchFamily="34" charset="0"/>
              </a:rPr>
              <a:t> </a:t>
            </a:r>
            <a:r>
              <a:rPr lang="en-US" sz="3600" dirty="0">
                <a:latin typeface="Century Gothic" panose="020B0502020202020204" pitchFamily="34" charset="0"/>
              </a:rPr>
              <a:t>I will call you </a:t>
            </a:r>
            <a:r>
              <a:rPr lang="en-US" sz="3600" b="1" dirty="0">
                <a:latin typeface="Century Gothic" panose="020B0502020202020204" pitchFamily="34" charset="0"/>
              </a:rPr>
              <a:t>before</a:t>
            </a:r>
            <a:r>
              <a:rPr lang="en-US" sz="3600" dirty="0">
                <a:latin typeface="Century Gothic" panose="020B0502020202020204" pitchFamily="34" charset="0"/>
              </a:rPr>
              <a:t> dinner.</a:t>
            </a:r>
          </a:p>
          <a:p>
            <a:r>
              <a:rPr lang="en-US" sz="3600" b="1" u="sng" dirty="0">
                <a:latin typeface="Century Gothic" panose="020B0502020202020204" pitchFamily="34" charset="0"/>
              </a:rPr>
              <a:t>Place:</a:t>
            </a:r>
            <a:r>
              <a:rPr lang="en-US" sz="3600" b="1" dirty="0">
                <a:latin typeface="Century Gothic" panose="020B0502020202020204" pitchFamily="34" charset="0"/>
              </a:rPr>
              <a:t> </a:t>
            </a:r>
            <a:r>
              <a:rPr lang="en-US" sz="3600" dirty="0">
                <a:latin typeface="Century Gothic" panose="020B0502020202020204" pitchFamily="34" charset="0"/>
              </a:rPr>
              <a:t>My computer is </a:t>
            </a:r>
            <a:r>
              <a:rPr lang="en-US" sz="3600" b="1" dirty="0">
                <a:latin typeface="Century Gothic" panose="020B0502020202020204" pitchFamily="34" charset="0"/>
              </a:rPr>
              <a:t>on</a:t>
            </a:r>
            <a:r>
              <a:rPr lang="en-US" sz="3600" dirty="0">
                <a:latin typeface="Century Gothic" panose="020B0502020202020204" pitchFamily="34" charset="0"/>
              </a:rPr>
              <a:t> the table.</a:t>
            </a:r>
          </a:p>
          <a:p>
            <a:r>
              <a:rPr lang="en-US" sz="3600" b="1" u="sng" dirty="0">
                <a:latin typeface="Century Gothic" panose="020B0502020202020204" pitchFamily="34" charset="0"/>
              </a:rPr>
              <a:t>Movement:</a:t>
            </a:r>
            <a:r>
              <a:rPr lang="en-US" sz="3600" b="1" dirty="0">
                <a:latin typeface="Century Gothic" panose="020B0502020202020204" pitchFamily="34" charset="0"/>
              </a:rPr>
              <a:t> </a:t>
            </a:r>
            <a:r>
              <a:rPr lang="en-US" sz="3600" dirty="0">
                <a:latin typeface="Century Gothic" panose="020B0502020202020204" pitchFamily="34" charset="0"/>
              </a:rPr>
              <a:t>We walked </a:t>
            </a:r>
            <a:r>
              <a:rPr lang="en-US" sz="3600" b="1" dirty="0">
                <a:latin typeface="Century Gothic" panose="020B0502020202020204" pitchFamily="34" charset="0"/>
              </a:rPr>
              <a:t>across</a:t>
            </a:r>
            <a:r>
              <a:rPr lang="en-US" sz="3600" dirty="0">
                <a:latin typeface="Century Gothic" panose="020B0502020202020204" pitchFamily="34" charset="0"/>
              </a:rPr>
              <a:t> the busy parking lot. </a:t>
            </a:r>
          </a:p>
          <a:p>
            <a:r>
              <a:rPr lang="en-US" sz="3600" b="1" u="sng" dirty="0">
                <a:latin typeface="Century Gothic" panose="020B0502020202020204" pitchFamily="34" charset="0"/>
              </a:rPr>
              <a:t>Other:</a:t>
            </a:r>
            <a:r>
              <a:rPr lang="en-US" sz="3600" b="1" dirty="0">
                <a:latin typeface="Century Gothic" panose="020B0502020202020204" pitchFamily="34" charset="0"/>
              </a:rPr>
              <a:t> </a:t>
            </a:r>
            <a:r>
              <a:rPr lang="en-US" sz="3600" dirty="0">
                <a:latin typeface="Century Gothic" panose="020B0502020202020204" pitchFamily="34" charset="0"/>
              </a:rPr>
              <a:t>Did you see the movie </a:t>
            </a:r>
            <a:r>
              <a:rPr lang="en-US" sz="3600" b="1" dirty="0">
                <a:latin typeface="Century Gothic" panose="020B0502020202020204" pitchFamily="34" charset="0"/>
              </a:rPr>
              <a:t>about</a:t>
            </a:r>
            <a:r>
              <a:rPr lang="en-US" sz="3600" dirty="0">
                <a:latin typeface="Century Gothic" panose="020B0502020202020204" pitchFamily="34" charset="0"/>
              </a:rPr>
              <a:t> sharks. 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E6D38A5-EAA8-324C-8F70-2B81FBA581F1}"/>
              </a:ext>
            </a:extLst>
          </p:cNvPr>
          <p:cNvSpPr txBox="1">
            <a:spLocks/>
          </p:cNvSpPr>
          <p:nvPr/>
        </p:nvSpPr>
        <p:spPr>
          <a:xfrm>
            <a:off x="0" y="130625"/>
            <a:ext cx="12214728" cy="1468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800" b="1" dirty="0">
                <a:solidFill>
                  <a:srgbClr val="3FA7E1"/>
                </a:solidFill>
                <a:latin typeface="Century Gothic" panose="020B0502020202020204" pitchFamily="34" charset="0"/>
              </a:rPr>
              <a:t>Prepositions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BB157F3-C9C4-734A-9E57-A1EB81D3BD78}"/>
              </a:ext>
            </a:extLst>
          </p:cNvPr>
          <p:cNvSpPr txBox="1">
            <a:spLocks/>
          </p:cNvSpPr>
          <p:nvPr/>
        </p:nvSpPr>
        <p:spPr>
          <a:xfrm>
            <a:off x="40944" y="86234"/>
            <a:ext cx="12214728" cy="1468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800" b="1" dirty="0">
                <a:ln w="28575">
                  <a:solidFill>
                    <a:schemeClr val="tx1"/>
                  </a:solidFill>
                </a:ln>
                <a:noFill/>
                <a:latin typeface="Century Gothic" panose="020B0502020202020204" pitchFamily="34" charset="0"/>
              </a:rPr>
              <a:t>Prepositions</a:t>
            </a:r>
          </a:p>
        </p:txBody>
      </p:sp>
    </p:spTree>
    <p:extLst>
      <p:ext uri="{BB962C8B-B14F-4D97-AF65-F5344CB8AC3E}">
        <p14:creationId xmlns:p14="http://schemas.microsoft.com/office/powerpoint/2010/main" val="25371192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A78CB59-3D88-DF46-8A1D-BEF1F2749779}"/>
              </a:ext>
            </a:extLst>
          </p:cNvPr>
          <p:cNvSpPr/>
          <p:nvPr/>
        </p:nvSpPr>
        <p:spPr>
          <a:xfrm>
            <a:off x="130629" y="2386032"/>
            <a:ext cx="11934991" cy="4341344"/>
          </a:xfrm>
          <a:prstGeom prst="rect">
            <a:avLst/>
          </a:prstGeom>
          <a:solidFill>
            <a:srgbClr val="D9E6D6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rame 1">
            <a:extLst>
              <a:ext uri="{FF2B5EF4-FFF2-40B4-BE49-F238E27FC236}">
                <a16:creationId xmlns:a16="http://schemas.microsoft.com/office/drawing/2014/main" id="{08DCF710-7F1A-3B4A-A8A6-7AD1C1F9066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426"/>
            </a:avLst>
          </a:prstGeom>
          <a:solidFill>
            <a:srgbClr val="F49A3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8EBB56-8CD0-A947-ABE8-DA2CC1116F91}"/>
              </a:ext>
            </a:extLst>
          </p:cNvPr>
          <p:cNvSpPr txBox="1"/>
          <p:nvPr/>
        </p:nvSpPr>
        <p:spPr>
          <a:xfrm>
            <a:off x="314641" y="1555034"/>
            <a:ext cx="116673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latin typeface="Century Gothic" panose="020B0502020202020204" pitchFamily="34" charset="0"/>
              </a:rPr>
              <a:t>Some common prepositions include: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E50885-9AA0-7E4E-A790-E3D4C8DEBBAB}"/>
              </a:ext>
            </a:extLst>
          </p:cNvPr>
          <p:cNvSpPr txBox="1"/>
          <p:nvPr/>
        </p:nvSpPr>
        <p:spPr>
          <a:xfrm>
            <a:off x="314641" y="2643716"/>
            <a:ext cx="1163682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Century Gothic" panose="020B0502020202020204" pitchFamily="34" charset="0"/>
              </a:rPr>
              <a:t>about, above, across, after, along, around, at, behind, below, beside, by, down, during, for, from, in, inside, into, near, of, on, outside, over, through, to, under, up, and with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E6D38A5-EAA8-324C-8F70-2B81FBA581F1}"/>
              </a:ext>
            </a:extLst>
          </p:cNvPr>
          <p:cNvSpPr txBox="1">
            <a:spLocks/>
          </p:cNvSpPr>
          <p:nvPr/>
        </p:nvSpPr>
        <p:spPr>
          <a:xfrm>
            <a:off x="0" y="130625"/>
            <a:ext cx="12214728" cy="1468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800" b="1" dirty="0">
                <a:solidFill>
                  <a:srgbClr val="3FA7E1"/>
                </a:solidFill>
                <a:latin typeface="Century Gothic" panose="020B0502020202020204" pitchFamily="34" charset="0"/>
              </a:rPr>
              <a:t>Prepositions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BB157F3-C9C4-734A-9E57-A1EB81D3BD78}"/>
              </a:ext>
            </a:extLst>
          </p:cNvPr>
          <p:cNvSpPr txBox="1">
            <a:spLocks/>
          </p:cNvSpPr>
          <p:nvPr/>
        </p:nvSpPr>
        <p:spPr>
          <a:xfrm>
            <a:off x="40944" y="86234"/>
            <a:ext cx="12214728" cy="1468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800" b="1" dirty="0">
                <a:ln w="28575">
                  <a:solidFill>
                    <a:schemeClr val="tx1"/>
                  </a:solidFill>
                </a:ln>
                <a:noFill/>
                <a:latin typeface="Century Gothic" panose="020B0502020202020204" pitchFamily="34" charset="0"/>
              </a:rPr>
              <a:t>Prepositions</a:t>
            </a:r>
          </a:p>
        </p:txBody>
      </p:sp>
    </p:spTree>
    <p:extLst>
      <p:ext uri="{BB962C8B-B14F-4D97-AF65-F5344CB8AC3E}">
        <p14:creationId xmlns:p14="http://schemas.microsoft.com/office/powerpoint/2010/main" val="40674791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A78CB59-3D88-DF46-8A1D-BEF1F2749779}"/>
              </a:ext>
            </a:extLst>
          </p:cNvPr>
          <p:cNvSpPr/>
          <p:nvPr/>
        </p:nvSpPr>
        <p:spPr>
          <a:xfrm>
            <a:off x="130629" y="3919292"/>
            <a:ext cx="11934991" cy="2808083"/>
          </a:xfrm>
          <a:prstGeom prst="rect">
            <a:avLst/>
          </a:prstGeom>
          <a:solidFill>
            <a:srgbClr val="D9E6D6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rame 1">
            <a:extLst>
              <a:ext uri="{FF2B5EF4-FFF2-40B4-BE49-F238E27FC236}">
                <a16:creationId xmlns:a16="http://schemas.microsoft.com/office/drawing/2014/main" id="{08DCF710-7F1A-3B4A-A8A6-7AD1C1F9066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426"/>
            </a:avLst>
          </a:prstGeom>
          <a:solidFill>
            <a:srgbClr val="F49A3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8EBB56-8CD0-A947-ABE8-DA2CC1116F91}"/>
              </a:ext>
            </a:extLst>
          </p:cNvPr>
          <p:cNvSpPr txBox="1"/>
          <p:nvPr/>
        </p:nvSpPr>
        <p:spPr>
          <a:xfrm>
            <a:off x="314641" y="1364748"/>
            <a:ext cx="1166733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Century Gothic" panose="020B0502020202020204" pitchFamily="34" charset="0"/>
              </a:rPr>
              <a:t>It is important to know how to  identify interjections and prepositions, but it is also imperative that you know their purpose. </a:t>
            </a:r>
            <a:r>
              <a:rPr lang="en-US" sz="4000" b="1" u="sng" dirty="0">
                <a:latin typeface="Century Gothic" panose="020B0502020202020204" pitchFamily="34" charset="0"/>
              </a:rPr>
              <a:t>Remember: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E50885-9AA0-7E4E-A790-E3D4C8DEBBAB}"/>
              </a:ext>
            </a:extLst>
          </p:cNvPr>
          <p:cNvSpPr txBox="1"/>
          <p:nvPr/>
        </p:nvSpPr>
        <p:spPr>
          <a:xfrm>
            <a:off x="277587" y="4169172"/>
            <a:ext cx="1163682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Century Gothic" panose="020B0502020202020204" pitchFamily="34" charset="0"/>
              </a:rPr>
              <a:t>Prepositions indicate direction, time, location, and spatial relationships. Prepositions show position! </a:t>
            </a:r>
          </a:p>
          <a:p>
            <a:pPr algn="ctr"/>
            <a:endParaRPr lang="en-US" sz="3600" dirty="0">
              <a:latin typeface="Century Gothic" panose="020B0502020202020204" pitchFamily="34" charset="0"/>
            </a:endParaRPr>
          </a:p>
          <a:p>
            <a:pPr algn="ctr"/>
            <a:r>
              <a:rPr lang="en-US" sz="3600" dirty="0">
                <a:latin typeface="Century Gothic" panose="020B0502020202020204" pitchFamily="34" charset="0"/>
              </a:rPr>
              <a:t>An interjection expresses sudden thought or feeling. 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E6D38A5-EAA8-324C-8F70-2B81FBA581F1}"/>
              </a:ext>
            </a:extLst>
          </p:cNvPr>
          <p:cNvSpPr txBox="1">
            <a:spLocks/>
          </p:cNvSpPr>
          <p:nvPr/>
        </p:nvSpPr>
        <p:spPr>
          <a:xfrm>
            <a:off x="0" y="130625"/>
            <a:ext cx="12214728" cy="1468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800" b="1" dirty="0">
                <a:solidFill>
                  <a:srgbClr val="F19E6F"/>
                </a:solidFill>
                <a:latin typeface="Century Gothic" panose="020B0502020202020204" pitchFamily="34" charset="0"/>
              </a:rPr>
              <a:t>Purpose: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BB157F3-C9C4-734A-9E57-A1EB81D3BD78}"/>
              </a:ext>
            </a:extLst>
          </p:cNvPr>
          <p:cNvSpPr txBox="1">
            <a:spLocks/>
          </p:cNvSpPr>
          <p:nvPr/>
        </p:nvSpPr>
        <p:spPr>
          <a:xfrm>
            <a:off x="60399" y="102915"/>
            <a:ext cx="12214728" cy="1468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800" b="1" dirty="0">
                <a:ln w="28575">
                  <a:solidFill>
                    <a:schemeClr val="tx1"/>
                  </a:solidFill>
                </a:ln>
                <a:noFill/>
                <a:latin typeface="Century Gothic" panose="020B0502020202020204" pitchFamily="34" charset="0"/>
              </a:rPr>
              <a:t>Purpose: </a:t>
            </a:r>
          </a:p>
        </p:txBody>
      </p:sp>
    </p:spTree>
    <p:extLst>
      <p:ext uri="{BB962C8B-B14F-4D97-AF65-F5344CB8AC3E}">
        <p14:creationId xmlns:p14="http://schemas.microsoft.com/office/powerpoint/2010/main" val="39215800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A78CB59-3D88-DF46-8A1D-BEF1F2749779}"/>
              </a:ext>
            </a:extLst>
          </p:cNvPr>
          <p:cNvSpPr/>
          <p:nvPr/>
        </p:nvSpPr>
        <p:spPr>
          <a:xfrm>
            <a:off x="130629" y="3429000"/>
            <a:ext cx="11934991" cy="3298375"/>
          </a:xfrm>
          <a:prstGeom prst="rect">
            <a:avLst/>
          </a:prstGeom>
          <a:solidFill>
            <a:srgbClr val="D9E6D6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rame 1">
            <a:extLst>
              <a:ext uri="{FF2B5EF4-FFF2-40B4-BE49-F238E27FC236}">
                <a16:creationId xmlns:a16="http://schemas.microsoft.com/office/drawing/2014/main" id="{08DCF710-7F1A-3B4A-A8A6-7AD1C1F9066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426"/>
            </a:avLst>
          </a:prstGeom>
          <a:solidFill>
            <a:srgbClr val="F49A3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8EBB56-8CD0-A947-ABE8-DA2CC1116F91}"/>
              </a:ext>
            </a:extLst>
          </p:cNvPr>
          <p:cNvSpPr txBox="1"/>
          <p:nvPr/>
        </p:nvSpPr>
        <p:spPr>
          <a:xfrm>
            <a:off x="273697" y="1503027"/>
            <a:ext cx="1166733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Century Gothic" panose="020B0502020202020204" pitchFamily="34" charset="0"/>
              </a:rPr>
              <a:t>WOW! Yikes! Ow! </a:t>
            </a:r>
          </a:p>
          <a:p>
            <a:pPr algn="ctr"/>
            <a:r>
              <a:rPr lang="en-US" sz="4000" dirty="0">
                <a:latin typeface="Century Gothic" panose="020B0502020202020204" pitchFamily="34" charset="0"/>
              </a:rPr>
              <a:t>If you’ve ever said one of those words, you’ve said an interjection.</a:t>
            </a:r>
          </a:p>
          <a:p>
            <a:pPr algn="ctr"/>
            <a:endParaRPr lang="en-US" sz="4000" dirty="0">
              <a:latin typeface="Century Gothic" panose="020B0502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E50885-9AA0-7E4E-A790-E3D4C8DEBBAB}"/>
              </a:ext>
            </a:extLst>
          </p:cNvPr>
          <p:cNvSpPr txBox="1"/>
          <p:nvPr/>
        </p:nvSpPr>
        <p:spPr>
          <a:xfrm>
            <a:off x="239487" y="3906669"/>
            <a:ext cx="1163682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latin typeface="Century Gothic" panose="020B0502020202020204" pitchFamily="34" charset="0"/>
              </a:rPr>
              <a:t>An interjection is a word you put in between sentences or thoughts to express a sudden feeling. 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E6D38A5-EAA8-324C-8F70-2B81FBA581F1}"/>
              </a:ext>
            </a:extLst>
          </p:cNvPr>
          <p:cNvSpPr txBox="1">
            <a:spLocks/>
          </p:cNvSpPr>
          <p:nvPr/>
        </p:nvSpPr>
        <p:spPr>
          <a:xfrm>
            <a:off x="0" y="130625"/>
            <a:ext cx="12214728" cy="1468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800" b="1" dirty="0">
                <a:solidFill>
                  <a:srgbClr val="F4A071"/>
                </a:solidFill>
                <a:latin typeface="Century Gothic" panose="020B0502020202020204" pitchFamily="34" charset="0"/>
              </a:rPr>
              <a:t>Interjections</a:t>
            </a:r>
            <a:endParaRPr lang="en-US" sz="8800" b="1" dirty="0">
              <a:solidFill>
                <a:srgbClr val="3FA7E1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BB157F3-C9C4-734A-9E57-A1EB81D3BD78}"/>
              </a:ext>
            </a:extLst>
          </p:cNvPr>
          <p:cNvSpPr txBox="1">
            <a:spLocks/>
          </p:cNvSpPr>
          <p:nvPr/>
        </p:nvSpPr>
        <p:spPr>
          <a:xfrm>
            <a:off x="42864" y="88935"/>
            <a:ext cx="12214728" cy="1468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800" b="1" dirty="0">
                <a:ln w="28575">
                  <a:solidFill>
                    <a:schemeClr val="tx1"/>
                  </a:solidFill>
                </a:ln>
                <a:noFill/>
                <a:latin typeface="Century Gothic" panose="020B0502020202020204" pitchFamily="34" charset="0"/>
              </a:rPr>
              <a:t>Interjections</a:t>
            </a:r>
          </a:p>
        </p:txBody>
      </p:sp>
    </p:spTree>
    <p:extLst>
      <p:ext uri="{BB962C8B-B14F-4D97-AF65-F5344CB8AC3E}">
        <p14:creationId xmlns:p14="http://schemas.microsoft.com/office/powerpoint/2010/main" val="25936266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A78CB59-3D88-DF46-8A1D-BEF1F2749779}"/>
              </a:ext>
            </a:extLst>
          </p:cNvPr>
          <p:cNvSpPr/>
          <p:nvPr/>
        </p:nvSpPr>
        <p:spPr>
          <a:xfrm>
            <a:off x="130629" y="3429000"/>
            <a:ext cx="11934991" cy="3298375"/>
          </a:xfrm>
          <a:prstGeom prst="rect">
            <a:avLst/>
          </a:prstGeom>
          <a:solidFill>
            <a:srgbClr val="D9E6D6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rame 1">
            <a:extLst>
              <a:ext uri="{FF2B5EF4-FFF2-40B4-BE49-F238E27FC236}">
                <a16:creationId xmlns:a16="http://schemas.microsoft.com/office/drawing/2014/main" id="{08DCF710-7F1A-3B4A-A8A6-7AD1C1F9066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426"/>
            </a:avLst>
          </a:prstGeom>
          <a:solidFill>
            <a:srgbClr val="F49A3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8EBB56-8CD0-A947-ABE8-DA2CC1116F91}"/>
              </a:ext>
            </a:extLst>
          </p:cNvPr>
          <p:cNvSpPr txBox="1"/>
          <p:nvPr/>
        </p:nvSpPr>
        <p:spPr>
          <a:xfrm>
            <a:off x="273697" y="1503027"/>
            <a:ext cx="1166733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Century Gothic" panose="020B0502020202020204" pitchFamily="34" charset="0"/>
              </a:rPr>
              <a:t>-Standalone Interjections-</a:t>
            </a:r>
          </a:p>
          <a:p>
            <a:pPr algn="ctr"/>
            <a:r>
              <a:rPr lang="en-US" sz="4000" dirty="0">
                <a:latin typeface="Century Gothic" panose="020B0502020202020204" pitchFamily="34" charset="0"/>
              </a:rPr>
              <a:t>Standalone interjections allow you to express a sudden feeling, good or bad.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E50885-9AA0-7E4E-A790-E3D4C8DEBBAB}"/>
              </a:ext>
            </a:extLst>
          </p:cNvPr>
          <p:cNvSpPr txBox="1"/>
          <p:nvPr/>
        </p:nvSpPr>
        <p:spPr>
          <a:xfrm>
            <a:off x="239487" y="3906669"/>
            <a:ext cx="1163682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atin typeface="Century Gothic" panose="020B0502020202020204" pitchFamily="34" charset="0"/>
              </a:rPr>
              <a:t>Ouch!</a:t>
            </a:r>
            <a:r>
              <a:rPr lang="en-US" sz="4800" dirty="0">
                <a:latin typeface="Century Gothic" panose="020B0502020202020204" pitchFamily="34" charset="0"/>
              </a:rPr>
              <a:t> That bee just stung me!</a:t>
            </a:r>
          </a:p>
          <a:p>
            <a:pPr algn="ctr"/>
            <a:r>
              <a:rPr lang="en-US" sz="4800" b="1" dirty="0">
                <a:latin typeface="Century Gothic" panose="020B0502020202020204" pitchFamily="34" charset="0"/>
              </a:rPr>
              <a:t>Yes! </a:t>
            </a:r>
            <a:r>
              <a:rPr lang="en-US" sz="4800" dirty="0">
                <a:latin typeface="Century Gothic" panose="020B0502020202020204" pitchFamily="34" charset="0"/>
              </a:rPr>
              <a:t>I made the baseball team! 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E6D38A5-EAA8-324C-8F70-2B81FBA581F1}"/>
              </a:ext>
            </a:extLst>
          </p:cNvPr>
          <p:cNvSpPr txBox="1">
            <a:spLocks/>
          </p:cNvSpPr>
          <p:nvPr/>
        </p:nvSpPr>
        <p:spPr>
          <a:xfrm>
            <a:off x="0" y="130625"/>
            <a:ext cx="12214728" cy="1468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800" b="1" dirty="0">
                <a:solidFill>
                  <a:srgbClr val="F4A071"/>
                </a:solidFill>
                <a:latin typeface="Century Gothic" panose="020B0502020202020204" pitchFamily="34" charset="0"/>
              </a:rPr>
              <a:t>Interjections</a:t>
            </a:r>
            <a:endParaRPr lang="en-US" sz="8800" b="1" dirty="0">
              <a:solidFill>
                <a:srgbClr val="3FA7E1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BB157F3-C9C4-734A-9E57-A1EB81D3BD78}"/>
              </a:ext>
            </a:extLst>
          </p:cNvPr>
          <p:cNvSpPr txBox="1">
            <a:spLocks/>
          </p:cNvSpPr>
          <p:nvPr/>
        </p:nvSpPr>
        <p:spPr>
          <a:xfrm>
            <a:off x="42864" y="88935"/>
            <a:ext cx="12214728" cy="1468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800" b="1" dirty="0">
                <a:ln w="28575">
                  <a:solidFill>
                    <a:schemeClr val="tx1"/>
                  </a:solidFill>
                </a:ln>
                <a:noFill/>
                <a:latin typeface="Century Gothic" panose="020B0502020202020204" pitchFamily="34" charset="0"/>
              </a:rPr>
              <a:t>Interjections</a:t>
            </a:r>
          </a:p>
        </p:txBody>
      </p:sp>
    </p:spTree>
    <p:extLst>
      <p:ext uri="{BB962C8B-B14F-4D97-AF65-F5344CB8AC3E}">
        <p14:creationId xmlns:p14="http://schemas.microsoft.com/office/powerpoint/2010/main" val="15641160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A78CB59-3D88-DF46-8A1D-BEF1F2749779}"/>
              </a:ext>
            </a:extLst>
          </p:cNvPr>
          <p:cNvSpPr/>
          <p:nvPr/>
        </p:nvSpPr>
        <p:spPr>
          <a:xfrm>
            <a:off x="130629" y="3429000"/>
            <a:ext cx="11934991" cy="3298375"/>
          </a:xfrm>
          <a:prstGeom prst="rect">
            <a:avLst/>
          </a:prstGeom>
          <a:solidFill>
            <a:srgbClr val="D9E6D6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rame 1">
            <a:extLst>
              <a:ext uri="{FF2B5EF4-FFF2-40B4-BE49-F238E27FC236}">
                <a16:creationId xmlns:a16="http://schemas.microsoft.com/office/drawing/2014/main" id="{08DCF710-7F1A-3B4A-A8A6-7AD1C1F9066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426"/>
            </a:avLst>
          </a:prstGeom>
          <a:solidFill>
            <a:srgbClr val="F49A3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8EBB56-8CD0-A947-ABE8-DA2CC1116F91}"/>
              </a:ext>
            </a:extLst>
          </p:cNvPr>
          <p:cNvSpPr txBox="1"/>
          <p:nvPr/>
        </p:nvSpPr>
        <p:spPr>
          <a:xfrm>
            <a:off x="273697" y="1503027"/>
            <a:ext cx="1166733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Century Gothic" panose="020B0502020202020204" pitchFamily="34" charset="0"/>
              </a:rPr>
              <a:t>-Standalone Interjections-</a:t>
            </a:r>
          </a:p>
          <a:p>
            <a:pPr algn="ctr"/>
            <a:r>
              <a:rPr lang="en-US" sz="4000" dirty="0">
                <a:latin typeface="Century Gothic" panose="020B0502020202020204" pitchFamily="34" charset="0"/>
              </a:rPr>
              <a:t>Standalone interjections allow you to express a sudden feeling, good or bad.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E50885-9AA0-7E4E-A790-E3D4C8DEBBAB}"/>
              </a:ext>
            </a:extLst>
          </p:cNvPr>
          <p:cNvSpPr txBox="1"/>
          <p:nvPr/>
        </p:nvSpPr>
        <p:spPr>
          <a:xfrm>
            <a:off x="239487" y="3906669"/>
            <a:ext cx="1163682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atin typeface="Century Gothic" panose="020B0502020202020204" pitchFamily="34" charset="0"/>
              </a:rPr>
              <a:t>Ouch!</a:t>
            </a:r>
            <a:r>
              <a:rPr lang="en-US" sz="4800" dirty="0">
                <a:latin typeface="Century Gothic" panose="020B0502020202020204" pitchFamily="34" charset="0"/>
              </a:rPr>
              <a:t> That bee just stung me!</a:t>
            </a:r>
          </a:p>
          <a:p>
            <a:pPr algn="ctr"/>
            <a:r>
              <a:rPr lang="en-US" sz="4800" b="1" dirty="0">
                <a:latin typeface="Century Gothic" panose="020B0502020202020204" pitchFamily="34" charset="0"/>
              </a:rPr>
              <a:t>Yes! </a:t>
            </a:r>
            <a:r>
              <a:rPr lang="en-US" sz="4800" dirty="0">
                <a:latin typeface="Century Gothic" panose="020B0502020202020204" pitchFamily="34" charset="0"/>
              </a:rPr>
              <a:t>I made the baseball team! 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E6D38A5-EAA8-324C-8F70-2B81FBA581F1}"/>
              </a:ext>
            </a:extLst>
          </p:cNvPr>
          <p:cNvSpPr txBox="1">
            <a:spLocks/>
          </p:cNvSpPr>
          <p:nvPr/>
        </p:nvSpPr>
        <p:spPr>
          <a:xfrm>
            <a:off x="0" y="130625"/>
            <a:ext cx="12214728" cy="1468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800" b="1" dirty="0">
                <a:solidFill>
                  <a:srgbClr val="F4A071"/>
                </a:solidFill>
                <a:latin typeface="Century Gothic" panose="020B0502020202020204" pitchFamily="34" charset="0"/>
              </a:rPr>
              <a:t>Interjections</a:t>
            </a:r>
            <a:endParaRPr lang="en-US" sz="8800" b="1" dirty="0">
              <a:solidFill>
                <a:srgbClr val="3FA7E1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BB157F3-C9C4-734A-9E57-A1EB81D3BD78}"/>
              </a:ext>
            </a:extLst>
          </p:cNvPr>
          <p:cNvSpPr txBox="1">
            <a:spLocks/>
          </p:cNvSpPr>
          <p:nvPr/>
        </p:nvSpPr>
        <p:spPr>
          <a:xfrm>
            <a:off x="42864" y="88935"/>
            <a:ext cx="12214728" cy="1468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800" b="1" dirty="0">
                <a:ln w="28575">
                  <a:solidFill>
                    <a:schemeClr val="tx1"/>
                  </a:solidFill>
                </a:ln>
                <a:noFill/>
                <a:latin typeface="Century Gothic" panose="020B0502020202020204" pitchFamily="34" charset="0"/>
              </a:rPr>
              <a:t>Interjections</a:t>
            </a:r>
          </a:p>
        </p:txBody>
      </p:sp>
    </p:spTree>
    <p:extLst>
      <p:ext uri="{BB962C8B-B14F-4D97-AF65-F5344CB8AC3E}">
        <p14:creationId xmlns:p14="http://schemas.microsoft.com/office/powerpoint/2010/main" val="19512573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A78CB59-3D88-DF46-8A1D-BEF1F2749779}"/>
              </a:ext>
            </a:extLst>
          </p:cNvPr>
          <p:cNvSpPr/>
          <p:nvPr/>
        </p:nvSpPr>
        <p:spPr>
          <a:xfrm>
            <a:off x="130629" y="3429000"/>
            <a:ext cx="11934991" cy="3298375"/>
          </a:xfrm>
          <a:prstGeom prst="rect">
            <a:avLst/>
          </a:prstGeom>
          <a:solidFill>
            <a:srgbClr val="D9E6D6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rame 1">
            <a:extLst>
              <a:ext uri="{FF2B5EF4-FFF2-40B4-BE49-F238E27FC236}">
                <a16:creationId xmlns:a16="http://schemas.microsoft.com/office/drawing/2014/main" id="{08DCF710-7F1A-3B4A-A8A6-7AD1C1F9066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426"/>
            </a:avLst>
          </a:prstGeom>
          <a:solidFill>
            <a:srgbClr val="F49A3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8EBB56-8CD0-A947-ABE8-DA2CC1116F91}"/>
              </a:ext>
            </a:extLst>
          </p:cNvPr>
          <p:cNvSpPr txBox="1"/>
          <p:nvPr/>
        </p:nvSpPr>
        <p:spPr>
          <a:xfrm>
            <a:off x="273697" y="1503027"/>
            <a:ext cx="11667334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Century Gothic" panose="020B0502020202020204" pitchFamily="34" charset="0"/>
              </a:rPr>
              <a:t>-Standalone Interjections-</a:t>
            </a:r>
          </a:p>
          <a:p>
            <a:pPr algn="ctr"/>
            <a:r>
              <a:rPr lang="en-US" sz="3200" dirty="0">
                <a:latin typeface="Century Gothic" panose="020B0502020202020204" pitchFamily="34" charset="0"/>
              </a:rPr>
              <a:t>There isn’t really a rule about where to place the interjection. You can use it before or after the sentence.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E50885-9AA0-7E4E-A790-E3D4C8DEBBAB}"/>
              </a:ext>
            </a:extLst>
          </p:cNvPr>
          <p:cNvSpPr txBox="1"/>
          <p:nvPr/>
        </p:nvSpPr>
        <p:spPr>
          <a:xfrm>
            <a:off x="331815" y="3501879"/>
            <a:ext cx="1163682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latin typeface="Century Gothic" panose="020B0502020202020204" pitchFamily="34" charset="0"/>
              </a:rPr>
              <a:t>Interjections normally have an exclamation point because they are demonstrating excitement, but it’s not totally necessary. 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E6D38A5-EAA8-324C-8F70-2B81FBA581F1}"/>
              </a:ext>
            </a:extLst>
          </p:cNvPr>
          <p:cNvSpPr txBox="1">
            <a:spLocks/>
          </p:cNvSpPr>
          <p:nvPr/>
        </p:nvSpPr>
        <p:spPr>
          <a:xfrm>
            <a:off x="0" y="130625"/>
            <a:ext cx="12214728" cy="1468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800" b="1" dirty="0">
                <a:solidFill>
                  <a:srgbClr val="F4A071"/>
                </a:solidFill>
                <a:latin typeface="Century Gothic" panose="020B0502020202020204" pitchFamily="34" charset="0"/>
              </a:rPr>
              <a:t>Interjections</a:t>
            </a:r>
            <a:endParaRPr lang="en-US" sz="8800" b="1" dirty="0">
              <a:solidFill>
                <a:srgbClr val="3FA7E1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BB157F3-C9C4-734A-9E57-A1EB81D3BD78}"/>
              </a:ext>
            </a:extLst>
          </p:cNvPr>
          <p:cNvSpPr txBox="1">
            <a:spLocks/>
          </p:cNvSpPr>
          <p:nvPr/>
        </p:nvSpPr>
        <p:spPr>
          <a:xfrm>
            <a:off x="42864" y="88935"/>
            <a:ext cx="12214728" cy="1468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800" b="1" dirty="0">
                <a:ln w="28575">
                  <a:solidFill>
                    <a:schemeClr val="tx1"/>
                  </a:solidFill>
                </a:ln>
                <a:noFill/>
                <a:latin typeface="Century Gothic" panose="020B0502020202020204" pitchFamily="34" charset="0"/>
              </a:rPr>
              <a:t>Interjections</a:t>
            </a:r>
          </a:p>
        </p:txBody>
      </p:sp>
    </p:spTree>
    <p:extLst>
      <p:ext uri="{BB962C8B-B14F-4D97-AF65-F5344CB8AC3E}">
        <p14:creationId xmlns:p14="http://schemas.microsoft.com/office/powerpoint/2010/main" val="1297900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A78CB59-3D88-DF46-8A1D-BEF1F2749779}"/>
              </a:ext>
            </a:extLst>
          </p:cNvPr>
          <p:cNvSpPr/>
          <p:nvPr/>
        </p:nvSpPr>
        <p:spPr>
          <a:xfrm>
            <a:off x="130629" y="3429000"/>
            <a:ext cx="11934991" cy="3298375"/>
          </a:xfrm>
          <a:prstGeom prst="rect">
            <a:avLst/>
          </a:prstGeom>
          <a:solidFill>
            <a:srgbClr val="D9E6D6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rame 1">
            <a:extLst>
              <a:ext uri="{FF2B5EF4-FFF2-40B4-BE49-F238E27FC236}">
                <a16:creationId xmlns:a16="http://schemas.microsoft.com/office/drawing/2014/main" id="{08DCF710-7F1A-3B4A-A8A6-7AD1C1F9066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426"/>
            </a:avLst>
          </a:prstGeom>
          <a:solidFill>
            <a:srgbClr val="F49A3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8EBB56-8CD0-A947-ABE8-DA2CC1116F91}"/>
              </a:ext>
            </a:extLst>
          </p:cNvPr>
          <p:cNvSpPr txBox="1"/>
          <p:nvPr/>
        </p:nvSpPr>
        <p:spPr>
          <a:xfrm>
            <a:off x="273697" y="1503027"/>
            <a:ext cx="1166733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Century Gothic" panose="020B0502020202020204" pitchFamily="34" charset="0"/>
              </a:rPr>
              <a:t>-Interjections in a Sentence-</a:t>
            </a:r>
          </a:p>
          <a:p>
            <a:pPr algn="ctr"/>
            <a:r>
              <a:rPr lang="en-US" sz="4000" dirty="0">
                <a:latin typeface="Century Gothic" panose="020B0502020202020204" pitchFamily="34" charset="0"/>
              </a:rPr>
              <a:t>It is possible to have an interjection in the middle of a sentence.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E50885-9AA0-7E4E-A790-E3D4C8DEBBAB}"/>
              </a:ext>
            </a:extLst>
          </p:cNvPr>
          <p:cNvSpPr txBox="1"/>
          <p:nvPr/>
        </p:nvSpPr>
        <p:spPr>
          <a:xfrm>
            <a:off x="331815" y="4161199"/>
            <a:ext cx="1163682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Century Gothic" panose="020B0502020202020204" pitchFamily="34" charset="0"/>
              </a:rPr>
              <a:t>I may not make the team, but, </a:t>
            </a:r>
            <a:r>
              <a:rPr lang="en-US" sz="3600" b="1" dirty="0">
                <a:latin typeface="Century Gothic" panose="020B0502020202020204" pitchFamily="34" charset="0"/>
              </a:rPr>
              <a:t>hey</a:t>
            </a:r>
            <a:r>
              <a:rPr lang="en-US" sz="3600" dirty="0">
                <a:latin typeface="Century Gothic" panose="020B0502020202020204" pitchFamily="34" charset="0"/>
              </a:rPr>
              <a:t>, at least I tried.</a:t>
            </a:r>
          </a:p>
          <a:p>
            <a:pPr algn="ctr"/>
            <a:endParaRPr lang="en-US" sz="3600" dirty="0">
              <a:latin typeface="Century Gothic" panose="020B0502020202020204" pitchFamily="34" charset="0"/>
            </a:endParaRPr>
          </a:p>
          <a:p>
            <a:pPr algn="ctr"/>
            <a:r>
              <a:rPr lang="en-US" sz="3600" dirty="0">
                <a:latin typeface="Century Gothic" panose="020B0502020202020204" pitchFamily="34" charset="0"/>
              </a:rPr>
              <a:t>It will only take two hours </a:t>
            </a:r>
            <a:r>
              <a:rPr lang="en-US" sz="3600" b="1" dirty="0">
                <a:latin typeface="Century Gothic" panose="020B0502020202020204" pitchFamily="34" charset="0"/>
              </a:rPr>
              <a:t>(Wow!) </a:t>
            </a:r>
            <a:r>
              <a:rPr lang="en-US" sz="3600" dirty="0">
                <a:latin typeface="Century Gothic" panose="020B0502020202020204" pitchFamily="34" charset="0"/>
              </a:rPr>
              <a:t>to fly to Florida. 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E6D38A5-EAA8-324C-8F70-2B81FBA581F1}"/>
              </a:ext>
            </a:extLst>
          </p:cNvPr>
          <p:cNvSpPr txBox="1">
            <a:spLocks/>
          </p:cNvSpPr>
          <p:nvPr/>
        </p:nvSpPr>
        <p:spPr>
          <a:xfrm>
            <a:off x="0" y="130625"/>
            <a:ext cx="12214728" cy="1468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800" b="1" dirty="0">
                <a:solidFill>
                  <a:srgbClr val="F4A071"/>
                </a:solidFill>
                <a:latin typeface="Century Gothic" panose="020B0502020202020204" pitchFamily="34" charset="0"/>
              </a:rPr>
              <a:t>Interjections</a:t>
            </a:r>
            <a:endParaRPr lang="en-US" sz="8800" b="1" dirty="0">
              <a:solidFill>
                <a:srgbClr val="3FA7E1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BB157F3-C9C4-734A-9E57-A1EB81D3BD78}"/>
              </a:ext>
            </a:extLst>
          </p:cNvPr>
          <p:cNvSpPr txBox="1">
            <a:spLocks/>
          </p:cNvSpPr>
          <p:nvPr/>
        </p:nvSpPr>
        <p:spPr>
          <a:xfrm>
            <a:off x="42864" y="88935"/>
            <a:ext cx="12214728" cy="1468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800" b="1" dirty="0">
                <a:ln w="28575">
                  <a:solidFill>
                    <a:schemeClr val="tx1"/>
                  </a:solidFill>
                </a:ln>
                <a:noFill/>
                <a:latin typeface="Century Gothic" panose="020B0502020202020204" pitchFamily="34" charset="0"/>
              </a:rPr>
              <a:t>Interjections</a:t>
            </a:r>
          </a:p>
        </p:txBody>
      </p:sp>
    </p:spTree>
    <p:extLst>
      <p:ext uri="{BB962C8B-B14F-4D97-AF65-F5344CB8AC3E}">
        <p14:creationId xmlns:p14="http://schemas.microsoft.com/office/powerpoint/2010/main" val="2370857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A78CB59-3D88-DF46-8A1D-BEF1F2749779}"/>
              </a:ext>
            </a:extLst>
          </p:cNvPr>
          <p:cNvSpPr/>
          <p:nvPr/>
        </p:nvSpPr>
        <p:spPr>
          <a:xfrm>
            <a:off x="130629" y="3429000"/>
            <a:ext cx="11934991" cy="3298375"/>
          </a:xfrm>
          <a:prstGeom prst="rect">
            <a:avLst/>
          </a:prstGeom>
          <a:solidFill>
            <a:srgbClr val="D9E6D6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rame 1">
            <a:extLst>
              <a:ext uri="{FF2B5EF4-FFF2-40B4-BE49-F238E27FC236}">
                <a16:creationId xmlns:a16="http://schemas.microsoft.com/office/drawing/2014/main" id="{08DCF710-7F1A-3B4A-A8A6-7AD1C1F9066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426"/>
            </a:avLst>
          </a:prstGeom>
          <a:solidFill>
            <a:srgbClr val="F49A3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8EBB56-8CD0-A947-ABE8-DA2CC1116F91}"/>
              </a:ext>
            </a:extLst>
          </p:cNvPr>
          <p:cNvSpPr txBox="1"/>
          <p:nvPr/>
        </p:nvSpPr>
        <p:spPr>
          <a:xfrm>
            <a:off x="273697" y="1503027"/>
            <a:ext cx="11667334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Century Gothic" panose="020B0502020202020204" pitchFamily="34" charset="0"/>
              </a:rPr>
              <a:t>-Interjections in a Sentence-</a:t>
            </a:r>
          </a:p>
          <a:p>
            <a:pPr algn="ctr"/>
            <a:r>
              <a:rPr lang="en-US" sz="3200" dirty="0">
                <a:latin typeface="Century Gothic" panose="020B0502020202020204" pitchFamily="34" charset="0"/>
              </a:rPr>
              <a:t>If you do put it in the middle of a sentence, make sure you set it apart with commas or inside parenthesis.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E50885-9AA0-7E4E-A790-E3D4C8DEBBAB}"/>
              </a:ext>
            </a:extLst>
          </p:cNvPr>
          <p:cNvSpPr txBox="1"/>
          <p:nvPr/>
        </p:nvSpPr>
        <p:spPr>
          <a:xfrm>
            <a:off x="331815" y="3600647"/>
            <a:ext cx="1163682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Century Gothic" panose="020B0502020202020204" pitchFamily="34" charset="0"/>
              </a:rPr>
              <a:t>Incorrect: </a:t>
            </a:r>
            <a:r>
              <a:rPr lang="en-US" sz="3200" b="1" dirty="0">
                <a:latin typeface="Century Gothic" panose="020B0502020202020204" pitchFamily="34" charset="0"/>
              </a:rPr>
              <a:t>Gee</a:t>
            </a:r>
            <a:r>
              <a:rPr lang="en-US" sz="3200" dirty="0">
                <a:latin typeface="Century Gothic" panose="020B0502020202020204" pitchFamily="34" charset="0"/>
              </a:rPr>
              <a:t> I wish I went with you.</a:t>
            </a:r>
          </a:p>
          <a:p>
            <a:pPr algn="ctr"/>
            <a:r>
              <a:rPr lang="en-US" sz="3200" dirty="0">
                <a:latin typeface="Century Gothic" panose="020B0502020202020204" pitchFamily="34" charset="0"/>
              </a:rPr>
              <a:t>Correct: </a:t>
            </a:r>
            <a:r>
              <a:rPr lang="en-US" sz="3200" b="1" dirty="0">
                <a:latin typeface="Century Gothic" panose="020B0502020202020204" pitchFamily="34" charset="0"/>
              </a:rPr>
              <a:t>Gee</a:t>
            </a:r>
            <a:r>
              <a:rPr lang="en-US" sz="3200" dirty="0">
                <a:latin typeface="Century Gothic" panose="020B0502020202020204" pitchFamily="34" charset="0"/>
              </a:rPr>
              <a:t>, I wish I went with you.</a:t>
            </a:r>
          </a:p>
          <a:p>
            <a:pPr algn="ctr"/>
            <a:r>
              <a:rPr lang="en-US" sz="3200" dirty="0">
                <a:latin typeface="Century Gothic" panose="020B0502020202020204" pitchFamily="34" charset="0"/>
              </a:rPr>
              <a:t>Incorrect: I forgot to walk the dog </a:t>
            </a:r>
            <a:r>
              <a:rPr lang="en-US" sz="3200" b="1" dirty="0">
                <a:latin typeface="Century Gothic" panose="020B0502020202020204" pitchFamily="34" charset="0"/>
              </a:rPr>
              <a:t>oops</a:t>
            </a:r>
            <a:r>
              <a:rPr lang="en-US" sz="3200" dirty="0">
                <a:latin typeface="Century Gothic" panose="020B0502020202020204" pitchFamily="34" charset="0"/>
              </a:rPr>
              <a:t> but he didn’t pee in the house. </a:t>
            </a:r>
          </a:p>
          <a:p>
            <a:pPr algn="ctr"/>
            <a:r>
              <a:rPr lang="en-US" sz="3200" dirty="0">
                <a:latin typeface="Century Gothic" panose="020B0502020202020204" pitchFamily="34" charset="0"/>
              </a:rPr>
              <a:t>Correct: I forgot to walk the dog </a:t>
            </a:r>
            <a:r>
              <a:rPr lang="en-US" sz="3200" b="1" dirty="0">
                <a:latin typeface="Century Gothic" panose="020B0502020202020204" pitchFamily="34" charset="0"/>
              </a:rPr>
              <a:t>(oops), </a:t>
            </a:r>
            <a:r>
              <a:rPr lang="en-US" sz="3200" dirty="0">
                <a:latin typeface="Century Gothic" panose="020B0502020202020204" pitchFamily="34" charset="0"/>
              </a:rPr>
              <a:t>but he didn’t pee in the house. 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E6D38A5-EAA8-324C-8F70-2B81FBA581F1}"/>
              </a:ext>
            </a:extLst>
          </p:cNvPr>
          <p:cNvSpPr txBox="1">
            <a:spLocks/>
          </p:cNvSpPr>
          <p:nvPr/>
        </p:nvSpPr>
        <p:spPr>
          <a:xfrm>
            <a:off x="0" y="130625"/>
            <a:ext cx="12214728" cy="1468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800" b="1" dirty="0">
                <a:solidFill>
                  <a:srgbClr val="F4A071"/>
                </a:solidFill>
                <a:latin typeface="Century Gothic" panose="020B0502020202020204" pitchFamily="34" charset="0"/>
              </a:rPr>
              <a:t>Interjections</a:t>
            </a:r>
            <a:endParaRPr lang="en-US" sz="8800" b="1" dirty="0">
              <a:solidFill>
                <a:srgbClr val="3FA7E1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BB157F3-C9C4-734A-9E57-A1EB81D3BD78}"/>
              </a:ext>
            </a:extLst>
          </p:cNvPr>
          <p:cNvSpPr txBox="1">
            <a:spLocks/>
          </p:cNvSpPr>
          <p:nvPr/>
        </p:nvSpPr>
        <p:spPr>
          <a:xfrm>
            <a:off x="42864" y="88935"/>
            <a:ext cx="12214728" cy="1468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800" b="1" dirty="0">
                <a:ln w="28575">
                  <a:solidFill>
                    <a:schemeClr val="tx1"/>
                  </a:solidFill>
                </a:ln>
                <a:noFill/>
                <a:latin typeface="Century Gothic" panose="020B0502020202020204" pitchFamily="34" charset="0"/>
              </a:rPr>
              <a:t>Interjections</a:t>
            </a:r>
          </a:p>
        </p:txBody>
      </p:sp>
    </p:spTree>
    <p:extLst>
      <p:ext uri="{BB962C8B-B14F-4D97-AF65-F5344CB8AC3E}">
        <p14:creationId xmlns:p14="http://schemas.microsoft.com/office/powerpoint/2010/main" val="38077548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A78CB59-3D88-DF46-8A1D-BEF1F2749779}"/>
              </a:ext>
            </a:extLst>
          </p:cNvPr>
          <p:cNvSpPr/>
          <p:nvPr/>
        </p:nvSpPr>
        <p:spPr>
          <a:xfrm>
            <a:off x="130629" y="3429000"/>
            <a:ext cx="11934991" cy="3298375"/>
          </a:xfrm>
          <a:prstGeom prst="rect">
            <a:avLst/>
          </a:prstGeom>
          <a:solidFill>
            <a:srgbClr val="D9E6D6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rame 1">
            <a:extLst>
              <a:ext uri="{FF2B5EF4-FFF2-40B4-BE49-F238E27FC236}">
                <a16:creationId xmlns:a16="http://schemas.microsoft.com/office/drawing/2014/main" id="{08DCF710-7F1A-3B4A-A8A6-7AD1C1F9066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426"/>
            </a:avLst>
          </a:prstGeom>
          <a:solidFill>
            <a:srgbClr val="F49A3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8EBB56-8CD0-A947-ABE8-DA2CC1116F91}"/>
              </a:ext>
            </a:extLst>
          </p:cNvPr>
          <p:cNvSpPr txBox="1"/>
          <p:nvPr/>
        </p:nvSpPr>
        <p:spPr>
          <a:xfrm>
            <a:off x="273697" y="1503027"/>
            <a:ext cx="1166733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Century Gothic" panose="020B0502020202020204" pitchFamily="34" charset="0"/>
              </a:rPr>
              <a:t>Interjections make your writing more interesting and give your paper a unique voice.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E50885-9AA0-7E4E-A790-E3D4C8DEBBAB}"/>
              </a:ext>
            </a:extLst>
          </p:cNvPr>
          <p:cNvSpPr txBox="1"/>
          <p:nvPr/>
        </p:nvSpPr>
        <p:spPr>
          <a:xfrm>
            <a:off x="331815" y="3600647"/>
            <a:ext cx="1163682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latin typeface="Century Gothic" panose="020B0502020202020204" pitchFamily="34" charset="0"/>
              </a:rPr>
              <a:t>You wouldn’t normally want to include them in formal writing like a resume or a research paper. 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E6D38A5-EAA8-324C-8F70-2B81FBA581F1}"/>
              </a:ext>
            </a:extLst>
          </p:cNvPr>
          <p:cNvSpPr txBox="1">
            <a:spLocks/>
          </p:cNvSpPr>
          <p:nvPr/>
        </p:nvSpPr>
        <p:spPr>
          <a:xfrm>
            <a:off x="0" y="130625"/>
            <a:ext cx="12214728" cy="1468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800" b="1" dirty="0">
                <a:solidFill>
                  <a:srgbClr val="F4A071"/>
                </a:solidFill>
                <a:latin typeface="Century Gothic" panose="020B0502020202020204" pitchFamily="34" charset="0"/>
              </a:rPr>
              <a:t>Interjections</a:t>
            </a:r>
            <a:endParaRPr lang="en-US" sz="8800" b="1" dirty="0">
              <a:solidFill>
                <a:srgbClr val="3FA7E1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BB157F3-C9C4-734A-9E57-A1EB81D3BD78}"/>
              </a:ext>
            </a:extLst>
          </p:cNvPr>
          <p:cNvSpPr txBox="1">
            <a:spLocks/>
          </p:cNvSpPr>
          <p:nvPr/>
        </p:nvSpPr>
        <p:spPr>
          <a:xfrm>
            <a:off x="42864" y="88935"/>
            <a:ext cx="12214728" cy="1468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800" b="1" dirty="0">
                <a:ln w="28575">
                  <a:solidFill>
                    <a:schemeClr val="tx1"/>
                  </a:solidFill>
                </a:ln>
                <a:noFill/>
                <a:latin typeface="Century Gothic" panose="020B0502020202020204" pitchFamily="34" charset="0"/>
              </a:rPr>
              <a:t>Interjections</a:t>
            </a:r>
          </a:p>
        </p:txBody>
      </p:sp>
    </p:spTree>
    <p:extLst>
      <p:ext uri="{BB962C8B-B14F-4D97-AF65-F5344CB8AC3E}">
        <p14:creationId xmlns:p14="http://schemas.microsoft.com/office/powerpoint/2010/main" val="36705732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A78CB59-3D88-DF46-8A1D-BEF1F2749779}"/>
              </a:ext>
            </a:extLst>
          </p:cNvPr>
          <p:cNvSpPr/>
          <p:nvPr/>
        </p:nvSpPr>
        <p:spPr>
          <a:xfrm>
            <a:off x="194096" y="1869104"/>
            <a:ext cx="11934991" cy="2315217"/>
          </a:xfrm>
          <a:prstGeom prst="rect">
            <a:avLst/>
          </a:prstGeom>
          <a:solidFill>
            <a:srgbClr val="D9E6D6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rame 1">
            <a:extLst>
              <a:ext uri="{FF2B5EF4-FFF2-40B4-BE49-F238E27FC236}">
                <a16:creationId xmlns:a16="http://schemas.microsoft.com/office/drawing/2014/main" id="{08DCF710-7F1A-3B4A-A8A6-7AD1C1F9066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426"/>
            </a:avLst>
          </a:prstGeom>
          <a:solidFill>
            <a:srgbClr val="F49A3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E50885-9AA0-7E4E-A790-E3D4C8DEBBAB}"/>
              </a:ext>
            </a:extLst>
          </p:cNvPr>
          <p:cNvSpPr txBox="1"/>
          <p:nvPr/>
        </p:nvSpPr>
        <p:spPr>
          <a:xfrm>
            <a:off x="361078" y="1968816"/>
            <a:ext cx="1163682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Century Gothic" panose="020B0502020202020204" pitchFamily="34" charset="0"/>
              </a:rPr>
              <a:t>Prepositions Show </a:t>
            </a:r>
            <a:r>
              <a:rPr lang="en-US" sz="4400" b="1" dirty="0">
                <a:latin typeface="Century Gothic" panose="020B0502020202020204" pitchFamily="34" charset="0"/>
              </a:rPr>
              <a:t>Position! </a:t>
            </a:r>
          </a:p>
          <a:p>
            <a:pPr algn="ctr"/>
            <a:r>
              <a:rPr lang="en-US" sz="4400" dirty="0">
                <a:latin typeface="Century Gothic" panose="020B0502020202020204" pitchFamily="34" charset="0"/>
              </a:rPr>
              <a:t>Prepositions tell us </a:t>
            </a:r>
            <a:r>
              <a:rPr lang="en-US" sz="4400" u="sng" dirty="0">
                <a:latin typeface="Century Gothic" panose="020B0502020202020204" pitchFamily="34" charset="0"/>
              </a:rPr>
              <a:t>where</a:t>
            </a:r>
            <a:r>
              <a:rPr lang="en-US" sz="4400" dirty="0">
                <a:latin typeface="Century Gothic" panose="020B0502020202020204" pitchFamily="34" charset="0"/>
              </a:rPr>
              <a:t> or </a:t>
            </a:r>
            <a:r>
              <a:rPr lang="en-US" sz="4400" u="sng" dirty="0">
                <a:latin typeface="Century Gothic" panose="020B0502020202020204" pitchFamily="34" charset="0"/>
              </a:rPr>
              <a:t>when</a:t>
            </a:r>
            <a:r>
              <a:rPr lang="en-US" sz="4400" dirty="0">
                <a:latin typeface="Century Gothic" panose="020B0502020202020204" pitchFamily="34" charset="0"/>
              </a:rPr>
              <a:t> something is in relation to something else.  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E6D38A5-EAA8-324C-8F70-2B81FBA581F1}"/>
              </a:ext>
            </a:extLst>
          </p:cNvPr>
          <p:cNvSpPr txBox="1">
            <a:spLocks/>
          </p:cNvSpPr>
          <p:nvPr/>
        </p:nvSpPr>
        <p:spPr>
          <a:xfrm>
            <a:off x="0" y="130625"/>
            <a:ext cx="12214728" cy="1468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800" b="1" dirty="0">
                <a:solidFill>
                  <a:srgbClr val="3FA7E1"/>
                </a:solidFill>
                <a:latin typeface="Century Gothic" panose="020B0502020202020204" pitchFamily="34" charset="0"/>
              </a:rPr>
              <a:t>Prepositions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BB157F3-C9C4-734A-9E57-A1EB81D3BD78}"/>
              </a:ext>
            </a:extLst>
          </p:cNvPr>
          <p:cNvSpPr txBox="1">
            <a:spLocks/>
          </p:cNvSpPr>
          <p:nvPr/>
        </p:nvSpPr>
        <p:spPr>
          <a:xfrm>
            <a:off x="40944" y="86234"/>
            <a:ext cx="12214728" cy="1468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800" b="1" dirty="0">
                <a:ln w="28575">
                  <a:solidFill>
                    <a:schemeClr val="tx1"/>
                  </a:solidFill>
                </a:ln>
                <a:noFill/>
                <a:latin typeface="Century Gothic" panose="020B0502020202020204" pitchFamily="34" charset="0"/>
              </a:rPr>
              <a:t>Prepositions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8281DC9-A535-434A-AFEC-26307E89E03F}"/>
              </a:ext>
            </a:extLst>
          </p:cNvPr>
          <p:cNvSpPr txBox="1"/>
          <p:nvPr/>
        </p:nvSpPr>
        <p:spPr>
          <a:xfrm>
            <a:off x="329895" y="4618654"/>
            <a:ext cx="1163682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Century Gothic" panose="020B0502020202020204" pitchFamily="34" charset="0"/>
              </a:rPr>
              <a:t>The wild bear is </a:t>
            </a:r>
            <a:r>
              <a:rPr lang="en-US" sz="4400" b="1" dirty="0">
                <a:latin typeface="Century Gothic" panose="020B0502020202020204" pitchFamily="34" charset="0"/>
              </a:rPr>
              <a:t>behind</a:t>
            </a:r>
            <a:r>
              <a:rPr lang="en-US" sz="4400" dirty="0">
                <a:latin typeface="Century Gothic" panose="020B0502020202020204" pitchFamily="34" charset="0"/>
              </a:rPr>
              <a:t> you.</a:t>
            </a:r>
          </a:p>
          <a:p>
            <a:pPr algn="ctr"/>
            <a:r>
              <a:rPr lang="en-US" sz="4400" dirty="0">
                <a:latin typeface="Century Gothic" panose="020B0502020202020204" pitchFamily="34" charset="0"/>
              </a:rPr>
              <a:t>Will they be arriving </a:t>
            </a:r>
            <a:r>
              <a:rPr lang="en-US" sz="4400" b="1" dirty="0">
                <a:latin typeface="Century Gothic" panose="020B0502020202020204" pitchFamily="34" charset="0"/>
              </a:rPr>
              <a:t>at</a:t>
            </a:r>
            <a:r>
              <a:rPr lang="en-US" sz="4400" dirty="0">
                <a:latin typeface="Century Gothic" panose="020B0502020202020204" pitchFamily="34" charset="0"/>
              </a:rPr>
              <a:t> midnight? </a:t>
            </a:r>
          </a:p>
          <a:p>
            <a:pPr algn="ctr"/>
            <a:r>
              <a:rPr lang="en-US" sz="4400" dirty="0">
                <a:latin typeface="Century Gothic" panose="020B0502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187191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575</Words>
  <Application>Microsoft Macintosh PowerPoint</Application>
  <PresentationFormat>Widescreen</PresentationFormat>
  <Paragraphs>72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Century Gothic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2</cp:revision>
  <dcterms:created xsi:type="dcterms:W3CDTF">2021-05-27T17:06:20Z</dcterms:created>
  <dcterms:modified xsi:type="dcterms:W3CDTF">2021-05-27T17:10:59Z</dcterms:modified>
</cp:coreProperties>
</file>