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2" r:id="rId2"/>
    <p:sldId id="258" r:id="rId3"/>
    <p:sldId id="273" r:id="rId4"/>
    <p:sldId id="274" r:id="rId5"/>
    <p:sldId id="275" r:id="rId6"/>
    <p:sldId id="276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704"/>
  </p:normalViewPr>
  <p:slideViewPr>
    <p:cSldViewPr snapToGrid="0" snapToObjects="1" showGuides="1">
      <p:cViewPr varScale="1">
        <p:scale>
          <a:sx n="107" d="100"/>
          <a:sy n="107" d="100"/>
        </p:scale>
        <p:origin x="640" y="1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2C802-48E7-884C-A20C-2267207B96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807F66-7AAB-2D49-88EC-35A632CBAC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850FA8-12EA-A140-96CC-70AB1AE34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FDDBA-9C51-5C43-948C-D73E7428DFA4}" type="datetimeFigureOut">
              <a:rPr lang="en-US" smtClean="0"/>
              <a:t>4/5/21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B2A354-344B-A14B-9A17-E6B02625A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878C76-0A27-B84E-87D3-FFAC0496D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DF3A8-B732-FA46-9FE7-906AE2EF51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444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E239C-7BA3-B346-AC8D-7AE18EE19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325B4D-6F92-CD40-BFD9-63E70DB577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6F916C-5C77-F643-B1BF-C969888F3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FDDBA-9C51-5C43-948C-D73E7428DFA4}" type="datetimeFigureOut">
              <a:rPr lang="en-US" smtClean="0"/>
              <a:t>4/5/21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0C4860-60B7-BD4C-A1C5-F0AE27090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F49F9D-F9B9-1C47-8457-963DE85D7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DF3A8-B732-FA46-9FE7-906AE2EF51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825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94103E5-B951-BE47-B8E7-78936D988C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751C43-5D4B-CA49-9E6E-D599EBA0B6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D9FD2D-0BFB-4A4E-A078-F619F5CB5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FDDBA-9C51-5C43-948C-D73E7428DFA4}" type="datetimeFigureOut">
              <a:rPr lang="en-US" smtClean="0"/>
              <a:t>4/5/21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E237DF-DFB8-284D-9B6C-635049ADD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E9B35D-2DE2-374E-B731-7B245E33A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DF3A8-B732-FA46-9FE7-906AE2EF51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375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179C2-C16C-C442-B8C0-BBB1BFB93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4CEB2-8AD4-5D41-B6C1-7AB14B1FD7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10BAF2-4621-7A46-A855-7BF64446C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FDDBA-9C51-5C43-948C-D73E7428DFA4}" type="datetimeFigureOut">
              <a:rPr lang="en-US" smtClean="0"/>
              <a:t>4/5/21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1E9FEF-2ADC-714C-8790-BE293BF97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7A47E1-F072-D04B-8FAB-4924B70E8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DF3A8-B732-FA46-9FE7-906AE2EF51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675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298CB-5094-2E40-B64E-266D16FD6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55250D-BD12-6544-94F8-0BF596FEA1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41ECF4-1542-6F46-9A65-358F6C1B7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FDDBA-9C51-5C43-948C-D73E7428DFA4}" type="datetimeFigureOut">
              <a:rPr lang="en-US" smtClean="0"/>
              <a:t>4/5/21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7FC8C0-5B28-3F4F-8BA9-8A4E6BD8C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BF8983-9807-E045-AEAF-CD0078658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DF3A8-B732-FA46-9FE7-906AE2EF51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562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DACB0-2ED3-944A-9862-458A3CC9A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00CC42-BBD5-5B4E-8702-8B6BBED605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E39DF5-B1DC-3C47-B06C-3B5D4C1999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0DFEA1-BCA0-F54B-A5C1-6634DC440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FDDBA-9C51-5C43-948C-D73E7428DFA4}" type="datetimeFigureOut">
              <a:rPr lang="en-US" smtClean="0"/>
              <a:t>4/5/21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A4284F-57A1-4F45-BBB3-8F588F328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94F6FA-9DDA-EA4F-9DF3-602392169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DF3A8-B732-FA46-9FE7-906AE2EF51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370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E8363-157F-5B40-BB7B-4FB37A6ED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293843-E804-6F43-B6EA-1C93DD59F5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D61EAE-AA14-D24E-86BF-EB4A5113C7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070ECF-61FB-E545-BADA-DE02788E3D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A8CA0F-7105-FF45-A7F4-907772F5A5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21381F1-BC2D-A34C-A18E-1C63BB742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FDDBA-9C51-5C43-948C-D73E7428DFA4}" type="datetimeFigureOut">
              <a:rPr lang="en-US" smtClean="0"/>
              <a:t>4/5/21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9A0AB2-B829-A946-90DB-C3A372B68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72ADDD9-65A7-7D45-B404-A06D1E4E0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DF3A8-B732-FA46-9FE7-906AE2EF51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48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85299-9BEC-9744-8408-51F5645FE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0C03BE-23C0-1547-B108-F3F1645A2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FDDBA-9C51-5C43-948C-D73E7428DFA4}" type="datetimeFigureOut">
              <a:rPr lang="en-US" smtClean="0"/>
              <a:t>4/5/21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1B4156-F5AF-6842-A45E-562AEB859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8525C2-256A-654E-BF1F-D26B9D7C0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DF3A8-B732-FA46-9FE7-906AE2EF51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575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01F8DB-569E-BA46-B774-1B6356373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FDDBA-9C51-5C43-948C-D73E7428DFA4}" type="datetimeFigureOut">
              <a:rPr lang="en-US" smtClean="0"/>
              <a:t>4/5/21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16B5B1-0AE5-4D48-8220-B5AA9C386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DD2F54-3FE4-9B46-AAFE-923429454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DF3A8-B732-FA46-9FE7-906AE2EF51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408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B9056-BCD8-5F41-885B-A0554991D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2AC36C-6366-D648-AE4C-1C4385E7DD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B8DED7-7533-A343-A851-A4B5DFBAE5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6CCAC1-9A86-9248-9962-8296E92D2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FDDBA-9C51-5C43-948C-D73E7428DFA4}" type="datetimeFigureOut">
              <a:rPr lang="en-US" smtClean="0"/>
              <a:t>4/5/21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D01AE3-23F6-8E4E-BB9C-C4A75707F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4FE065-174C-144D-BAB9-B15C00D9C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DF3A8-B732-FA46-9FE7-906AE2EF51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756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37F59-E04A-954C-998E-E2C1FDC57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81ED26-3DA4-F749-9F87-CD34117C8B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6C948F-1DFA-8A41-B34E-04F6112931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CDCCEB-392C-A94F-9B0F-8C9A70150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FDDBA-9C51-5C43-948C-D73E7428DFA4}" type="datetimeFigureOut">
              <a:rPr lang="en-US" smtClean="0"/>
              <a:t>4/5/21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FB2059-2CD8-E349-9FA9-9CF935979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81A2C7-CF9E-5C4B-94FA-97375841A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DF3A8-B732-FA46-9FE7-906AE2EF51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027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4B60571-3B8D-B344-859E-0FF047F9E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A32EA6-2E22-B840-A6D6-A82FE0018A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98C5CA-48CE-4247-BE55-38D027ADF5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6FDDBA-9C51-5C43-948C-D73E7428DFA4}" type="datetimeFigureOut">
              <a:rPr lang="en-US" smtClean="0"/>
              <a:t>4/5/21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60F677-C20C-D64F-855F-F367AC3432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BABDF6-520B-0340-A4B3-9702F25A5D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DDF3A8-B732-FA46-9FE7-906AE2EF51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361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34F2AFD-125F-3C40-89E8-7F6F453B9AF3}"/>
              </a:ext>
            </a:extLst>
          </p:cNvPr>
          <p:cNvSpPr/>
          <p:nvPr/>
        </p:nvSpPr>
        <p:spPr>
          <a:xfrm>
            <a:off x="102936" y="3780117"/>
            <a:ext cx="11963400" cy="647700"/>
          </a:xfrm>
          <a:prstGeom prst="rect">
            <a:avLst/>
          </a:prstGeom>
          <a:solidFill>
            <a:srgbClr val="3FA7E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FA7E1"/>
              </a:solidFill>
            </a:endParaRP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D816AB3B-8069-3342-B662-665F144FCCB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7A3F1A7-E3E5-E040-AD05-72DD6D049C8E}"/>
              </a:ext>
            </a:extLst>
          </p:cNvPr>
          <p:cNvSpPr txBox="1">
            <a:spLocks/>
          </p:cNvSpPr>
          <p:nvPr/>
        </p:nvSpPr>
        <p:spPr>
          <a:xfrm>
            <a:off x="40104" y="2233435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S</a:t>
            </a:r>
            <a:r>
              <a:rPr lang="en-US" sz="96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y</a:t>
            </a:r>
            <a:r>
              <a:rPr lang="en-US" sz="9600" b="1" dirty="0">
                <a:solidFill>
                  <a:srgbClr val="3FA7E1"/>
                </a:solidFill>
                <a:latin typeface="Century Gothic" panose="020B0502020202020204" pitchFamily="34" charset="0"/>
              </a:rPr>
              <a:t>n</a:t>
            </a:r>
            <a:r>
              <a:rPr lang="en-US" sz="9600" b="1" dirty="0">
                <a:solidFill>
                  <a:srgbClr val="D9E6D6"/>
                </a:solidFill>
                <a:latin typeface="Century Gothic" panose="020B0502020202020204" pitchFamily="34" charset="0"/>
              </a:rPr>
              <a:t>o</a:t>
            </a:r>
            <a:r>
              <a:rPr lang="en-US" sz="96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n</a:t>
            </a:r>
            <a:r>
              <a:rPr lang="en-US" sz="96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y</a:t>
            </a:r>
            <a:r>
              <a:rPr lang="en-US" sz="96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m</a:t>
            </a:r>
            <a:r>
              <a:rPr lang="en-US" sz="9600" b="1" dirty="0">
                <a:solidFill>
                  <a:srgbClr val="3FA7E1"/>
                </a:solidFill>
                <a:latin typeface="Century Gothic" panose="020B0502020202020204" pitchFamily="34" charset="0"/>
              </a:rPr>
              <a:t>s </a:t>
            </a:r>
            <a:r>
              <a:rPr lang="en-US" sz="9600" b="1" dirty="0">
                <a:solidFill>
                  <a:srgbClr val="D9E6D6"/>
                </a:solidFill>
                <a:latin typeface="Century Gothic" panose="020B0502020202020204" pitchFamily="34" charset="0"/>
              </a:rPr>
              <a:t>&amp; </a:t>
            </a:r>
            <a:r>
              <a:rPr lang="en-US" sz="96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An</a:t>
            </a:r>
            <a:r>
              <a:rPr lang="en-US" sz="96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t</a:t>
            </a:r>
            <a:r>
              <a:rPr lang="en-US" sz="9600" b="1" dirty="0">
                <a:solidFill>
                  <a:srgbClr val="3FA7E1"/>
                </a:solidFill>
                <a:latin typeface="Century Gothic" panose="020B0502020202020204" pitchFamily="34" charset="0"/>
              </a:rPr>
              <a:t>o</a:t>
            </a:r>
            <a:r>
              <a:rPr lang="en-US" sz="9600" b="1" dirty="0">
                <a:solidFill>
                  <a:srgbClr val="D9E6D6"/>
                </a:solidFill>
                <a:latin typeface="Century Gothic" panose="020B0502020202020204" pitchFamily="34" charset="0"/>
              </a:rPr>
              <a:t>n</a:t>
            </a:r>
            <a:r>
              <a:rPr lang="en-US" sz="96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y</a:t>
            </a:r>
            <a:r>
              <a:rPr lang="en-US" sz="96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m</a:t>
            </a:r>
            <a:r>
              <a:rPr lang="en-US" sz="96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s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FF204E7-51D9-084D-9485-0EFA57395633}"/>
              </a:ext>
            </a:extLst>
          </p:cNvPr>
          <p:cNvSpPr txBox="1">
            <a:spLocks/>
          </p:cNvSpPr>
          <p:nvPr/>
        </p:nvSpPr>
        <p:spPr>
          <a:xfrm>
            <a:off x="5591798" y="3797752"/>
            <a:ext cx="10561418" cy="64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>
                <a:latin typeface="Century Gothic" panose="020B0502020202020204" pitchFamily="34" charset="0"/>
              </a:rPr>
              <a:t> </a:t>
            </a:r>
            <a:r>
              <a:rPr lang="en-US" sz="4000" dirty="0">
                <a:solidFill>
                  <a:schemeClr val="bg1"/>
                </a:solidFill>
                <a:latin typeface="Century Gothic" panose="020B0502020202020204" pitchFamily="34" charset="0"/>
              </a:rPr>
              <a:t>L.6.5B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64119C6-EB64-F64B-A978-BDB7AFE03351}"/>
              </a:ext>
            </a:extLst>
          </p:cNvPr>
          <p:cNvSpPr txBox="1">
            <a:spLocks/>
          </p:cNvSpPr>
          <p:nvPr/>
        </p:nvSpPr>
        <p:spPr>
          <a:xfrm>
            <a:off x="97256" y="2247723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Synonyms &amp; Antonyms</a:t>
            </a:r>
          </a:p>
        </p:txBody>
      </p:sp>
    </p:spTree>
    <p:extLst>
      <p:ext uri="{BB962C8B-B14F-4D97-AF65-F5344CB8AC3E}">
        <p14:creationId xmlns:p14="http://schemas.microsoft.com/office/powerpoint/2010/main" val="3501396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78CB59-3D88-DF46-8A1D-BEF1F2749779}"/>
              </a:ext>
            </a:extLst>
          </p:cNvPr>
          <p:cNvSpPr/>
          <p:nvPr/>
        </p:nvSpPr>
        <p:spPr>
          <a:xfrm>
            <a:off x="130629" y="3429000"/>
            <a:ext cx="11934991" cy="3298375"/>
          </a:xfrm>
          <a:prstGeom prst="rect">
            <a:avLst/>
          </a:prstGeom>
          <a:solidFill>
            <a:srgbClr val="D9E6D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08DCF710-7F1A-3B4A-A8A6-7AD1C1F906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8EBB56-8CD0-A947-ABE8-DA2CC1116F91}"/>
              </a:ext>
            </a:extLst>
          </p:cNvPr>
          <p:cNvSpPr txBox="1"/>
          <p:nvPr/>
        </p:nvSpPr>
        <p:spPr>
          <a:xfrm>
            <a:off x="262333" y="1780565"/>
            <a:ext cx="116673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Century Gothic" panose="020B0502020202020204" pitchFamily="34" charset="0"/>
              </a:rPr>
              <a:t>Synonyms are words that share the </a:t>
            </a:r>
            <a:r>
              <a:rPr lang="en-US" sz="4800" b="1" u="sng" dirty="0">
                <a:latin typeface="Century Gothic" panose="020B0502020202020204" pitchFamily="34" charset="0"/>
              </a:rPr>
              <a:t>same</a:t>
            </a:r>
            <a:r>
              <a:rPr lang="en-US" sz="4800" dirty="0">
                <a:latin typeface="Century Gothic" panose="020B0502020202020204" pitchFamily="34" charset="0"/>
              </a:rPr>
              <a:t> meaning.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E50885-9AA0-7E4E-A790-E3D4C8DEBBAB}"/>
              </a:ext>
            </a:extLst>
          </p:cNvPr>
          <p:cNvSpPr txBox="1"/>
          <p:nvPr/>
        </p:nvSpPr>
        <p:spPr>
          <a:xfrm>
            <a:off x="239487" y="3906669"/>
            <a:ext cx="116368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Century Gothic" panose="020B0502020202020204" pitchFamily="34" charset="0"/>
              </a:rPr>
              <a:t>Good writers use synonyms to jazz up their writing. 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E6D38A5-EAA8-324C-8F70-2B81FBA581F1}"/>
              </a:ext>
            </a:extLst>
          </p:cNvPr>
          <p:cNvSpPr txBox="1">
            <a:spLocks/>
          </p:cNvSpPr>
          <p:nvPr/>
        </p:nvSpPr>
        <p:spPr>
          <a:xfrm>
            <a:off x="0" y="130625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S</a:t>
            </a:r>
            <a:r>
              <a:rPr lang="en-US" sz="88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y</a:t>
            </a:r>
            <a:r>
              <a:rPr lang="en-US" sz="8800" b="1" dirty="0">
                <a:solidFill>
                  <a:srgbClr val="3FA7E1"/>
                </a:solidFill>
                <a:latin typeface="Century Gothic" panose="020B0502020202020204" pitchFamily="34" charset="0"/>
              </a:rPr>
              <a:t>n</a:t>
            </a:r>
            <a:r>
              <a:rPr lang="en-US" sz="8800" b="1" dirty="0">
                <a:solidFill>
                  <a:srgbClr val="D9E6D6"/>
                </a:solidFill>
                <a:latin typeface="Century Gothic" panose="020B0502020202020204" pitchFamily="34" charset="0"/>
              </a:rPr>
              <a:t>o</a:t>
            </a:r>
            <a:r>
              <a:rPr lang="en-US" sz="88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n</a:t>
            </a:r>
            <a:r>
              <a:rPr lang="en-US" sz="8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y</a:t>
            </a:r>
            <a:r>
              <a:rPr lang="en-US" sz="88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m</a:t>
            </a:r>
            <a:r>
              <a:rPr lang="en-US" sz="8800" b="1" dirty="0">
                <a:solidFill>
                  <a:srgbClr val="3FA7E1"/>
                </a:solidFill>
                <a:latin typeface="Century Gothic" panose="020B0502020202020204" pitchFamily="34" charset="0"/>
              </a:rPr>
              <a:t>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BB157F3-C9C4-734A-9E57-A1EB81D3BD78}"/>
              </a:ext>
            </a:extLst>
          </p:cNvPr>
          <p:cNvSpPr txBox="1">
            <a:spLocks/>
          </p:cNvSpPr>
          <p:nvPr/>
        </p:nvSpPr>
        <p:spPr>
          <a:xfrm>
            <a:off x="42864" y="133556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Synonyms</a:t>
            </a:r>
          </a:p>
        </p:txBody>
      </p:sp>
    </p:spTree>
    <p:extLst>
      <p:ext uri="{BB962C8B-B14F-4D97-AF65-F5344CB8AC3E}">
        <p14:creationId xmlns:p14="http://schemas.microsoft.com/office/powerpoint/2010/main" val="1489437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78CB59-3D88-DF46-8A1D-BEF1F2749779}"/>
              </a:ext>
            </a:extLst>
          </p:cNvPr>
          <p:cNvSpPr/>
          <p:nvPr/>
        </p:nvSpPr>
        <p:spPr>
          <a:xfrm>
            <a:off x="130629" y="2786064"/>
            <a:ext cx="11934991" cy="3941312"/>
          </a:xfrm>
          <a:prstGeom prst="rect">
            <a:avLst/>
          </a:prstGeom>
          <a:solidFill>
            <a:srgbClr val="D9E6D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08DCF710-7F1A-3B4A-A8A6-7AD1C1F906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E6D38A5-EAA8-324C-8F70-2B81FBA581F1}"/>
              </a:ext>
            </a:extLst>
          </p:cNvPr>
          <p:cNvSpPr txBox="1">
            <a:spLocks/>
          </p:cNvSpPr>
          <p:nvPr/>
        </p:nvSpPr>
        <p:spPr>
          <a:xfrm>
            <a:off x="0" y="130625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S</a:t>
            </a:r>
            <a:r>
              <a:rPr lang="en-US" sz="88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y</a:t>
            </a:r>
            <a:r>
              <a:rPr lang="en-US" sz="8800" b="1" dirty="0">
                <a:solidFill>
                  <a:srgbClr val="3FA7E1"/>
                </a:solidFill>
                <a:latin typeface="Century Gothic" panose="020B0502020202020204" pitchFamily="34" charset="0"/>
              </a:rPr>
              <a:t>n</a:t>
            </a:r>
            <a:r>
              <a:rPr lang="en-US" sz="8800" b="1" dirty="0">
                <a:solidFill>
                  <a:srgbClr val="D9E6D6"/>
                </a:solidFill>
                <a:latin typeface="Century Gothic" panose="020B0502020202020204" pitchFamily="34" charset="0"/>
              </a:rPr>
              <a:t>o</a:t>
            </a:r>
            <a:r>
              <a:rPr lang="en-US" sz="88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n</a:t>
            </a:r>
            <a:r>
              <a:rPr lang="en-US" sz="8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y</a:t>
            </a:r>
            <a:r>
              <a:rPr lang="en-US" sz="88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m</a:t>
            </a:r>
            <a:r>
              <a:rPr lang="en-US" sz="8800" b="1" dirty="0">
                <a:solidFill>
                  <a:srgbClr val="3FA7E1"/>
                </a:solidFill>
                <a:latin typeface="Century Gothic" panose="020B0502020202020204" pitchFamily="34" charset="0"/>
              </a:rPr>
              <a:t>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BB157F3-C9C4-734A-9E57-A1EB81D3BD78}"/>
              </a:ext>
            </a:extLst>
          </p:cNvPr>
          <p:cNvSpPr txBox="1">
            <a:spLocks/>
          </p:cNvSpPr>
          <p:nvPr/>
        </p:nvSpPr>
        <p:spPr>
          <a:xfrm>
            <a:off x="42864" y="133556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Synonyms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0FB3EED-40BC-0041-9966-A86A4849D8E0}"/>
              </a:ext>
            </a:extLst>
          </p:cNvPr>
          <p:cNvSpPr txBox="1">
            <a:spLocks/>
          </p:cNvSpPr>
          <p:nvPr/>
        </p:nvSpPr>
        <p:spPr>
          <a:xfrm>
            <a:off x="257175" y="1730050"/>
            <a:ext cx="11672888" cy="4493306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latin typeface="Century Gothic" panose="020B0502020202020204" pitchFamily="34" charset="0"/>
              </a:rPr>
              <a:t>Instead of saying </a:t>
            </a:r>
            <a:r>
              <a:rPr lang="en-US" sz="4400" i="1" dirty="0">
                <a:latin typeface="Century Gothic" panose="020B0502020202020204" pitchFamily="34" charset="0"/>
              </a:rPr>
              <a:t>laughed,</a:t>
            </a:r>
            <a:r>
              <a:rPr lang="en-US" sz="4400" dirty="0">
                <a:latin typeface="Century Gothic" panose="020B0502020202020204" pitchFamily="34" charset="0"/>
              </a:rPr>
              <a:t> the author could say: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4400" dirty="0">
              <a:latin typeface="Century Gothic" panose="020B050202020202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latin typeface="Century Gothic" panose="020B0502020202020204" pitchFamily="34" charset="0"/>
              </a:rPr>
              <a:t>Chuckled, giggled, roared in laughter, snickered, cackled, grinned, hooted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4400" dirty="0">
              <a:latin typeface="Century Gothic" panose="020B050202020202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latin typeface="Century Gothic" panose="020B0502020202020204" pitchFamily="34" charset="0"/>
              </a:rPr>
              <a:t>This adds depth to the writing with a more rich language. </a:t>
            </a:r>
          </a:p>
        </p:txBody>
      </p:sp>
    </p:spTree>
    <p:extLst>
      <p:ext uri="{BB962C8B-B14F-4D97-AF65-F5344CB8AC3E}">
        <p14:creationId xmlns:p14="http://schemas.microsoft.com/office/powerpoint/2010/main" val="934953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08D283E-AB3A-704C-AE4A-DE75725EC75C}"/>
              </a:ext>
            </a:extLst>
          </p:cNvPr>
          <p:cNvSpPr/>
          <p:nvPr/>
        </p:nvSpPr>
        <p:spPr>
          <a:xfrm>
            <a:off x="130629" y="3429000"/>
            <a:ext cx="11934991" cy="3298375"/>
          </a:xfrm>
          <a:prstGeom prst="rect">
            <a:avLst/>
          </a:prstGeom>
          <a:solidFill>
            <a:srgbClr val="D9E6D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08DCF710-7F1A-3B4A-A8A6-7AD1C1F906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E6D38A5-EAA8-324C-8F70-2B81FBA581F1}"/>
              </a:ext>
            </a:extLst>
          </p:cNvPr>
          <p:cNvSpPr txBox="1">
            <a:spLocks/>
          </p:cNvSpPr>
          <p:nvPr/>
        </p:nvSpPr>
        <p:spPr>
          <a:xfrm>
            <a:off x="0" y="130625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A</a:t>
            </a:r>
            <a:r>
              <a:rPr lang="en-US" sz="88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n</a:t>
            </a:r>
            <a:r>
              <a:rPr lang="en-US" sz="8800" b="1" dirty="0">
                <a:solidFill>
                  <a:srgbClr val="3FA7E1"/>
                </a:solidFill>
                <a:latin typeface="Century Gothic" panose="020B0502020202020204" pitchFamily="34" charset="0"/>
              </a:rPr>
              <a:t>t</a:t>
            </a:r>
            <a:r>
              <a:rPr lang="en-US" sz="8800" b="1" dirty="0">
                <a:solidFill>
                  <a:srgbClr val="D9E6D6"/>
                </a:solidFill>
                <a:latin typeface="Century Gothic" panose="020B0502020202020204" pitchFamily="34" charset="0"/>
              </a:rPr>
              <a:t>o</a:t>
            </a:r>
            <a:r>
              <a:rPr lang="en-US" sz="88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n</a:t>
            </a:r>
            <a:r>
              <a:rPr lang="en-US" sz="8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y</a:t>
            </a:r>
            <a:r>
              <a:rPr lang="en-US" sz="88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m</a:t>
            </a:r>
            <a:r>
              <a:rPr lang="en-US" sz="8800" b="1" dirty="0">
                <a:solidFill>
                  <a:srgbClr val="3FA7E1"/>
                </a:solidFill>
                <a:latin typeface="Century Gothic" panose="020B0502020202020204" pitchFamily="34" charset="0"/>
              </a:rPr>
              <a:t>s 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BB157F3-C9C4-734A-9E57-A1EB81D3BD78}"/>
              </a:ext>
            </a:extLst>
          </p:cNvPr>
          <p:cNvSpPr txBox="1">
            <a:spLocks/>
          </p:cNvSpPr>
          <p:nvPr/>
        </p:nvSpPr>
        <p:spPr>
          <a:xfrm>
            <a:off x="57152" y="102049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Antonyms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3B197E-91F2-5449-89A6-72B5B42597B3}"/>
              </a:ext>
            </a:extLst>
          </p:cNvPr>
          <p:cNvSpPr txBox="1"/>
          <p:nvPr/>
        </p:nvSpPr>
        <p:spPr>
          <a:xfrm>
            <a:off x="262333" y="1780565"/>
            <a:ext cx="116673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Century Gothic" panose="020B0502020202020204" pitchFamily="34" charset="0"/>
              </a:rPr>
              <a:t>Antonyms are words that have the </a:t>
            </a:r>
            <a:r>
              <a:rPr lang="en-US" sz="4800" b="1" u="sng" dirty="0">
                <a:latin typeface="Century Gothic" panose="020B0502020202020204" pitchFamily="34" charset="0"/>
              </a:rPr>
              <a:t>opposite</a:t>
            </a:r>
            <a:r>
              <a:rPr lang="en-US" sz="4800" dirty="0">
                <a:latin typeface="Century Gothic" panose="020B0502020202020204" pitchFamily="34" charset="0"/>
              </a:rPr>
              <a:t> meaning.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9150E33-C7A8-2440-906F-F3B91713F7DF}"/>
              </a:ext>
            </a:extLst>
          </p:cNvPr>
          <p:cNvSpPr txBox="1"/>
          <p:nvPr/>
        </p:nvSpPr>
        <p:spPr>
          <a:xfrm>
            <a:off x="239487" y="3906669"/>
            <a:ext cx="116368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Century Gothic" panose="020B0502020202020204" pitchFamily="34" charset="0"/>
              </a:rPr>
              <a:t>Antonyms can help us when we are looking for context clues. </a:t>
            </a:r>
          </a:p>
        </p:txBody>
      </p:sp>
    </p:spTree>
    <p:extLst>
      <p:ext uri="{BB962C8B-B14F-4D97-AF65-F5344CB8AC3E}">
        <p14:creationId xmlns:p14="http://schemas.microsoft.com/office/powerpoint/2010/main" val="9763143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08D283E-AB3A-704C-AE4A-DE75725EC75C}"/>
              </a:ext>
            </a:extLst>
          </p:cNvPr>
          <p:cNvSpPr/>
          <p:nvPr/>
        </p:nvSpPr>
        <p:spPr>
          <a:xfrm>
            <a:off x="130629" y="3429000"/>
            <a:ext cx="11934991" cy="3298375"/>
          </a:xfrm>
          <a:prstGeom prst="rect">
            <a:avLst/>
          </a:prstGeom>
          <a:solidFill>
            <a:srgbClr val="D9E6D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  <a:latin typeface="Century Gothic" panose="020B0502020202020204" pitchFamily="34" charset="0"/>
              </a:rPr>
              <a:t>loud and soft</a:t>
            </a:r>
          </a:p>
          <a:p>
            <a:pPr algn="ctr"/>
            <a:r>
              <a:rPr lang="en-US" sz="4800" dirty="0">
                <a:solidFill>
                  <a:schemeClr val="tx1"/>
                </a:solidFill>
                <a:latin typeface="Century Gothic" panose="020B0502020202020204" pitchFamily="34" charset="0"/>
              </a:rPr>
              <a:t>fast and slow</a:t>
            </a:r>
          </a:p>
          <a:p>
            <a:pPr algn="ctr"/>
            <a:r>
              <a:rPr lang="en-US" sz="4800" dirty="0">
                <a:solidFill>
                  <a:schemeClr val="tx1"/>
                </a:solidFill>
                <a:latin typeface="Century Gothic" panose="020B0502020202020204" pitchFamily="34" charset="0"/>
              </a:rPr>
              <a:t>front and back </a:t>
            </a:r>
          </a:p>
          <a:p>
            <a:pPr algn="ctr"/>
            <a:r>
              <a:rPr lang="en-US" sz="4800" dirty="0">
                <a:solidFill>
                  <a:schemeClr val="tx1"/>
                </a:solidFill>
                <a:latin typeface="Century Gothic" panose="020B0502020202020204" pitchFamily="34" charset="0"/>
              </a:rPr>
              <a:t>sharp and dull</a:t>
            </a: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08DCF710-7F1A-3B4A-A8A6-7AD1C1F906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E6D38A5-EAA8-324C-8F70-2B81FBA581F1}"/>
              </a:ext>
            </a:extLst>
          </p:cNvPr>
          <p:cNvSpPr txBox="1">
            <a:spLocks/>
          </p:cNvSpPr>
          <p:nvPr/>
        </p:nvSpPr>
        <p:spPr>
          <a:xfrm>
            <a:off x="0" y="130625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A</a:t>
            </a:r>
            <a:r>
              <a:rPr lang="en-US" sz="88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n</a:t>
            </a:r>
            <a:r>
              <a:rPr lang="en-US" sz="8800" b="1" dirty="0">
                <a:solidFill>
                  <a:srgbClr val="3FA7E1"/>
                </a:solidFill>
                <a:latin typeface="Century Gothic" panose="020B0502020202020204" pitchFamily="34" charset="0"/>
              </a:rPr>
              <a:t>t</a:t>
            </a:r>
            <a:r>
              <a:rPr lang="en-US" sz="8800" b="1" dirty="0">
                <a:solidFill>
                  <a:srgbClr val="D9E6D6"/>
                </a:solidFill>
                <a:latin typeface="Century Gothic" panose="020B0502020202020204" pitchFamily="34" charset="0"/>
              </a:rPr>
              <a:t>o</a:t>
            </a:r>
            <a:r>
              <a:rPr lang="en-US" sz="88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n</a:t>
            </a:r>
            <a:r>
              <a:rPr lang="en-US" sz="8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y</a:t>
            </a:r>
            <a:r>
              <a:rPr lang="en-US" sz="88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m</a:t>
            </a:r>
            <a:r>
              <a:rPr lang="en-US" sz="8800" b="1" dirty="0">
                <a:solidFill>
                  <a:srgbClr val="3FA7E1"/>
                </a:solidFill>
                <a:latin typeface="Century Gothic" panose="020B0502020202020204" pitchFamily="34" charset="0"/>
              </a:rPr>
              <a:t>s 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BB157F3-C9C4-734A-9E57-A1EB81D3BD78}"/>
              </a:ext>
            </a:extLst>
          </p:cNvPr>
          <p:cNvSpPr txBox="1">
            <a:spLocks/>
          </p:cNvSpPr>
          <p:nvPr/>
        </p:nvSpPr>
        <p:spPr>
          <a:xfrm>
            <a:off x="57152" y="102049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Antonyms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3B197E-91F2-5449-89A6-72B5B42597B3}"/>
              </a:ext>
            </a:extLst>
          </p:cNvPr>
          <p:cNvSpPr txBox="1"/>
          <p:nvPr/>
        </p:nvSpPr>
        <p:spPr>
          <a:xfrm>
            <a:off x="262333" y="1780565"/>
            <a:ext cx="116673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Century Gothic" panose="020B0502020202020204" pitchFamily="34" charset="0"/>
              </a:rPr>
              <a:t>Some antonym examples include:</a:t>
            </a:r>
          </a:p>
        </p:txBody>
      </p:sp>
    </p:spTree>
    <p:extLst>
      <p:ext uri="{BB962C8B-B14F-4D97-AF65-F5344CB8AC3E}">
        <p14:creationId xmlns:p14="http://schemas.microsoft.com/office/powerpoint/2010/main" val="3526724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0C39C2D-23E1-364C-8210-1A3075C9B8A0}"/>
              </a:ext>
            </a:extLst>
          </p:cNvPr>
          <p:cNvSpPr/>
          <p:nvPr/>
        </p:nvSpPr>
        <p:spPr>
          <a:xfrm>
            <a:off x="178051" y="2185864"/>
            <a:ext cx="11858625" cy="3223776"/>
          </a:xfrm>
          <a:prstGeom prst="rect">
            <a:avLst/>
          </a:prstGeom>
          <a:solidFill>
            <a:srgbClr val="D9E6D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  <a:latin typeface="Century Gothic" panose="020B0502020202020204" pitchFamily="34" charset="0"/>
              </a:rPr>
              <a:t>It is important that your writing contains a variety of synonyms and antonyms; this helps keep your reader interested and engaged. </a:t>
            </a: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D816AB3B-8069-3342-B662-665F144FCCB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7A3F1A7-E3E5-E040-AD05-72DD6D049C8E}"/>
              </a:ext>
            </a:extLst>
          </p:cNvPr>
          <p:cNvSpPr txBox="1">
            <a:spLocks/>
          </p:cNvSpPr>
          <p:nvPr/>
        </p:nvSpPr>
        <p:spPr>
          <a:xfrm>
            <a:off x="0" y="224801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S</a:t>
            </a:r>
            <a:r>
              <a:rPr lang="en-US" sz="96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y</a:t>
            </a:r>
            <a:r>
              <a:rPr lang="en-US" sz="9600" b="1" dirty="0">
                <a:solidFill>
                  <a:srgbClr val="3FA7E1"/>
                </a:solidFill>
                <a:latin typeface="Century Gothic" panose="020B0502020202020204" pitchFamily="34" charset="0"/>
              </a:rPr>
              <a:t>n</a:t>
            </a:r>
            <a:r>
              <a:rPr lang="en-US" sz="9600" b="1" dirty="0">
                <a:solidFill>
                  <a:srgbClr val="D9E6D6"/>
                </a:solidFill>
                <a:latin typeface="Century Gothic" panose="020B0502020202020204" pitchFamily="34" charset="0"/>
              </a:rPr>
              <a:t>o</a:t>
            </a:r>
            <a:r>
              <a:rPr lang="en-US" sz="96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n</a:t>
            </a:r>
            <a:r>
              <a:rPr lang="en-US" sz="96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y</a:t>
            </a:r>
            <a:r>
              <a:rPr lang="en-US" sz="96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m</a:t>
            </a:r>
            <a:r>
              <a:rPr lang="en-US" sz="9600" b="1" dirty="0">
                <a:solidFill>
                  <a:srgbClr val="3FA7E1"/>
                </a:solidFill>
                <a:latin typeface="Century Gothic" panose="020B0502020202020204" pitchFamily="34" charset="0"/>
              </a:rPr>
              <a:t>s </a:t>
            </a:r>
            <a:r>
              <a:rPr lang="en-US" sz="9600" b="1" dirty="0">
                <a:solidFill>
                  <a:srgbClr val="D9E6D6"/>
                </a:solidFill>
                <a:latin typeface="Century Gothic" panose="020B0502020202020204" pitchFamily="34" charset="0"/>
              </a:rPr>
              <a:t>&amp; </a:t>
            </a:r>
            <a:r>
              <a:rPr lang="en-US" sz="96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An</a:t>
            </a:r>
            <a:r>
              <a:rPr lang="en-US" sz="96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t</a:t>
            </a:r>
            <a:r>
              <a:rPr lang="en-US" sz="9600" b="1" dirty="0">
                <a:solidFill>
                  <a:srgbClr val="3FA7E1"/>
                </a:solidFill>
                <a:latin typeface="Century Gothic" panose="020B0502020202020204" pitchFamily="34" charset="0"/>
              </a:rPr>
              <a:t>o</a:t>
            </a:r>
            <a:r>
              <a:rPr lang="en-US" sz="9600" b="1" dirty="0">
                <a:solidFill>
                  <a:srgbClr val="D9E6D6"/>
                </a:solidFill>
                <a:latin typeface="Century Gothic" panose="020B0502020202020204" pitchFamily="34" charset="0"/>
              </a:rPr>
              <a:t>n</a:t>
            </a:r>
            <a:r>
              <a:rPr lang="en-US" sz="96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y</a:t>
            </a:r>
            <a:r>
              <a:rPr lang="en-US" sz="96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m</a:t>
            </a:r>
            <a:r>
              <a:rPr lang="en-US" sz="96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s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FF204E7-51D9-084D-9485-0EFA57395633}"/>
              </a:ext>
            </a:extLst>
          </p:cNvPr>
          <p:cNvSpPr txBox="1">
            <a:spLocks/>
          </p:cNvSpPr>
          <p:nvPr/>
        </p:nvSpPr>
        <p:spPr>
          <a:xfrm>
            <a:off x="5591798" y="3797752"/>
            <a:ext cx="10561418" cy="64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4000" dirty="0">
              <a:latin typeface="Century Gothic" panose="020B0502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64119C6-EB64-F64B-A978-BDB7AFE03351}"/>
              </a:ext>
            </a:extLst>
          </p:cNvPr>
          <p:cNvSpPr txBox="1">
            <a:spLocks/>
          </p:cNvSpPr>
          <p:nvPr/>
        </p:nvSpPr>
        <p:spPr>
          <a:xfrm>
            <a:off x="42864" y="205043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Synonyms &amp; Antonyms</a:t>
            </a:r>
          </a:p>
        </p:txBody>
      </p:sp>
    </p:spTree>
    <p:extLst>
      <p:ext uri="{BB962C8B-B14F-4D97-AF65-F5344CB8AC3E}">
        <p14:creationId xmlns:p14="http://schemas.microsoft.com/office/powerpoint/2010/main" val="25592889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141</Words>
  <Application>Microsoft Macintosh PowerPoint</Application>
  <PresentationFormat>Widescreen</PresentationFormat>
  <Paragraphs>28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</cp:revision>
  <dcterms:created xsi:type="dcterms:W3CDTF">2021-04-06T01:20:19Z</dcterms:created>
  <dcterms:modified xsi:type="dcterms:W3CDTF">2021-04-06T01:21:07Z</dcterms:modified>
</cp:coreProperties>
</file>