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26" r:id="rId2"/>
    <p:sldId id="328" r:id="rId3"/>
    <p:sldId id="343" r:id="rId4"/>
    <p:sldId id="260" r:id="rId5"/>
    <p:sldId id="342" r:id="rId6"/>
    <p:sldId id="344" r:id="rId7"/>
    <p:sldId id="345" r:id="rId8"/>
    <p:sldId id="346" r:id="rId9"/>
    <p:sldId id="347" r:id="rId10"/>
    <p:sldId id="349" r:id="rId11"/>
    <p:sldId id="350" r:id="rId12"/>
    <p:sldId id="348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359" r:id="rId21"/>
    <p:sldId id="36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A071"/>
    <a:srgbClr val="F49A3F"/>
    <a:srgbClr val="3FA6E2"/>
    <a:srgbClr val="EDDF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A0832E-5A4C-4205-BA29-458C6C463EB6}" v="8" dt="2023-06-04T16:05:09.3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704"/>
  </p:normalViewPr>
  <p:slideViewPr>
    <p:cSldViewPr snapToGrid="0" snapToObjects="1" showGuides="1">
      <p:cViewPr varScale="1">
        <p:scale>
          <a:sx n="89" d="100"/>
          <a:sy n="89" d="100"/>
        </p:scale>
        <p:origin x="200" y="5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038A2-2EA7-1245-B4B1-8178F89CBD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4052A3-97ED-C841-87DA-C58164564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0F5A9-4D9C-424D-9C3B-8F8921FC0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5C630-50ED-3540-AB1D-FF9E9DA6DE64}" type="datetimeFigureOut">
              <a:rPr lang="en-US" smtClean="0"/>
              <a:t>7/31/23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17B3E-DA87-0E43-BFCC-184BD0140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EF800-6E9D-2B4E-AC9A-A65D4A16D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6-9986-BE48-B56D-8525DFEFE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37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783AF-FF04-E04E-B2C1-C747092F4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456E96-E48C-CB48-9D56-09500917F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8182B-6DA9-4B49-B56C-B84548B7D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5C630-50ED-3540-AB1D-FF9E9DA6DE64}" type="datetimeFigureOut">
              <a:rPr lang="en-US" smtClean="0"/>
              <a:t>7/31/23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1B007-CDE7-C647-8284-9475B20A2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D5F39-813F-DD4F-8158-6A0B8A413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6-9986-BE48-B56D-8525DFEFE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09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F66286-21C4-B043-868D-30851F243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68D6A5-E554-9E42-B61E-E3BD91BE1C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4A2FC-847E-B146-B8E6-9E8F38DDE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5C630-50ED-3540-AB1D-FF9E9DA6DE64}" type="datetimeFigureOut">
              <a:rPr lang="en-US" smtClean="0"/>
              <a:t>7/31/23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5A3EA-AE88-944D-A69D-F0C97922E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04266B-B72C-4E4C-A69B-D6E8FDCEB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6-9986-BE48-B56D-8525DFEFE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899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75F2E-43B3-B349-9F5E-4C6FE9853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6D849-2D89-5F40-BFBA-36DBBB145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A511EC-08FD-D54F-8EAA-D94210280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5C630-50ED-3540-AB1D-FF9E9DA6DE64}" type="datetimeFigureOut">
              <a:rPr lang="en-US" smtClean="0"/>
              <a:t>7/31/23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380B4-DBF5-4D45-95C6-8DB2FB6ED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7E796-0CD1-7F48-8F20-2F93429B3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6-9986-BE48-B56D-8525DFEFE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11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606C0-0FD3-DE42-8BB1-CFC6975AE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5D0A9-03B1-9942-814B-C2819535E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D334B8-31C4-BC41-BF5D-F8853B7D1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5C630-50ED-3540-AB1D-FF9E9DA6DE64}" type="datetimeFigureOut">
              <a:rPr lang="en-US" smtClean="0"/>
              <a:t>7/31/23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18F78-5F44-7F4D-AEA6-14F79AA4A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67B0D-F786-184D-88C7-3BD2C57DB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6-9986-BE48-B56D-8525DFEFE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33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CFF65-EA2E-EC4C-9724-1EC73638C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8EC53-9A23-F043-8C09-B1AF9C8B55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7727C9-8044-2841-9359-4C297A0DD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7ACBA3-A820-8E4B-861A-8A3D83075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5C630-50ED-3540-AB1D-FF9E9DA6DE64}" type="datetimeFigureOut">
              <a:rPr lang="en-US" smtClean="0"/>
              <a:t>7/31/23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94A81-D6A7-284E-86FD-535A7C8EB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ABF904-4BA5-A048-8F00-E0D170FA5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6-9986-BE48-B56D-8525DFEFE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242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0AF17-FFF2-0841-8FAA-30D10FE26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EF8059-6516-4C44-91CC-3E657D81D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4B9709-368C-5644-9347-4C0E2AC1D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9823DA-0226-C549-BCA5-1F5DD8F2DB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152E94-B3AC-FA4E-B1CB-C6EFAA3073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371743-F83F-8747-8DEB-CE4BDD822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5C630-50ED-3540-AB1D-FF9E9DA6DE64}" type="datetimeFigureOut">
              <a:rPr lang="en-US" smtClean="0"/>
              <a:t>7/31/23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3188E6-7B7E-4A4F-B357-977C74D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2BEE92-2D2E-714D-BDFA-2ABD561C0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6-9986-BE48-B56D-8525DFEFE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1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79470-2544-D840-921A-0D32F2D99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04751E-925A-ED40-8D82-1D27F23C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5C630-50ED-3540-AB1D-FF9E9DA6DE64}" type="datetimeFigureOut">
              <a:rPr lang="en-US" smtClean="0"/>
              <a:t>7/31/23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976CF-A18A-A549-9273-70243F61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C42BE8-4EAA-9E41-AAD0-57009A0C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6-9986-BE48-B56D-8525DFEFE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116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84E549-8C2E-0B4B-AA28-76C96EFF1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5C630-50ED-3540-AB1D-FF9E9DA6DE64}" type="datetimeFigureOut">
              <a:rPr lang="en-US" smtClean="0"/>
              <a:t>7/31/23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5A63D-0D27-9F4E-888B-38286C96A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30546-A0FC-5144-818B-270E61B22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6-9986-BE48-B56D-8525DFEFE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11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68641-88F9-854B-87C4-E95808BCF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99BD3-D544-D14F-BB89-8892D23AE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50D208-0CBE-9946-B853-52484E623A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0ECA86-13E0-D446-928A-7C7B221C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5C630-50ED-3540-AB1D-FF9E9DA6DE64}" type="datetimeFigureOut">
              <a:rPr lang="en-US" smtClean="0"/>
              <a:t>7/31/23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956F3-9F2D-FA41-A3D8-28FCD886F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E00C68-09E2-044A-B982-B1B5393D5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6-9986-BE48-B56D-8525DFEFE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908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E2F9C-98F7-3B4E-96EC-14134ED43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47D13B-9529-1D45-9E6D-DF64884026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54B42C-8784-3249-8B49-6E569E4406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969BFF-A51A-E64F-9C38-00236ABF2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5C630-50ED-3540-AB1D-FF9E9DA6DE64}" type="datetimeFigureOut">
              <a:rPr lang="en-US" smtClean="0"/>
              <a:t>7/31/23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57936C-9F9B-AB4E-B825-896BE7D95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F5643D-D78D-3B42-A413-83338577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99D16-9986-BE48-B56D-8525DFEFE7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929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E5AB31-BE15-2D4D-98C0-8599277A2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2F2C3-2F2F-AE4D-B944-E8D85C074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96445-8DC2-6E49-BEE3-21DC917C2B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B175C630-50ED-3540-AB1D-FF9E9DA6DE64}" type="datetimeFigureOut">
              <a:rPr lang="en-US" smtClean="0"/>
              <a:pPr/>
              <a:t>7/31/23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CE870-1E86-F149-B90E-350E1DDAB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D042D-316C-2742-AEBB-646CC4215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F99D16-9986-BE48-B56D-8525DFEFE74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14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34F2AFD-125F-3C40-89E8-7F6F453B9AF3}"/>
              </a:ext>
            </a:extLst>
          </p:cNvPr>
          <p:cNvSpPr/>
          <p:nvPr/>
        </p:nvSpPr>
        <p:spPr>
          <a:xfrm>
            <a:off x="102936" y="3780117"/>
            <a:ext cx="11963400" cy="647700"/>
          </a:xfrm>
          <a:prstGeom prst="rect">
            <a:avLst/>
          </a:prstGeom>
          <a:solidFill>
            <a:srgbClr val="3FA7E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D816AB3B-8069-3342-B662-665F144FCCB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A3F1A7-E3E5-E040-AD05-72DD6D049C8E}"/>
              </a:ext>
            </a:extLst>
          </p:cNvPr>
          <p:cNvSpPr txBox="1">
            <a:spLocks/>
          </p:cNvSpPr>
          <p:nvPr/>
        </p:nvSpPr>
        <p:spPr>
          <a:xfrm>
            <a:off x="-22728" y="2233848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P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h</a:t>
            </a:r>
            <a:r>
              <a:rPr lang="en-US" sz="96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r</a:t>
            </a:r>
            <a:r>
              <a:rPr lang="en-US" sz="96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a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e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 </a:t>
            </a:r>
            <a:r>
              <a:rPr lang="en-US" sz="96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a</a:t>
            </a:r>
            <a:r>
              <a:rPr lang="en-US" sz="96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n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d </a:t>
            </a:r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C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l</a:t>
            </a:r>
            <a:r>
              <a:rPr lang="en-US" sz="96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a</a:t>
            </a:r>
            <a:r>
              <a:rPr lang="en-US" sz="96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u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e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4119C6-EB64-F64B-A978-BDB7AFE03351}"/>
              </a:ext>
            </a:extLst>
          </p:cNvPr>
          <p:cNvSpPr txBox="1">
            <a:spLocks/>
          </p:cNvSpPr>
          <p:nvPr/>
        </p:nvSpPr>
        <p:spPr>
          <a:xfrm>
            <a:off x="14596" y="2299164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Phrases and Clauses</a:t>
            </a:r>
          </a:p>
        </p:txBody>
      </p:sp>
    </p:spTree>
    <p:extLst>
      <p:ext uri="{BB962C8B-B14F-4D97-AF65-F5344CB8AC3E}">
        <p14:creationId xmlns:p14="http://schemas.microsoft.com/office/powerpoint/2010/main" val="2278842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50969" y="4688012"/>
            <a:ext cx="11667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What is the gerund phrase in this sentence? How is it used?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Gerund Phrases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14596" y="301262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Gerund Phrases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FBFB65-5CC8-3CF9-E83D-75DED474C645}"/>
              </a:ext>
            </a:extLst>
          </p:cNvPr>
          <p:cNvSpPr/>
          <p:nvPr/>
        </p:nvSpPr>
        <p:spPr>
          <a:xfrm>
            <a:off x="1349435" y="2398980"/>
            <a:ext cx="9470402" cy="2060040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4000" dirty="0">
                <a:solidFill>
                  <a:schemeClr val="tx1"/>
                </a:solidFill>
                <a:latin typeface="Century Gothic" panose="020B0502020202020204" pitchFamily="34" charset="0"/>
              </a:rPr>
              <a:t>Participating in extracurricular activities enhances students’ overall learning. </a:t>
            </a:r>
          </a:p>
          <a:p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936E4C-F3C7-BBF3-424B-A645C1C43AE7}"/>
              </a:ext>
            </a:extLst>
          </p:cNvPr>
          <p:cNvSpPr txBox="1"/>
          <p:nvPr/>
        </p:nvSpPr>
        <p:spPr>
          <a:xfrm>
            <a:off x="422031" y="1720695"/>
            <a:ext cx="11667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Gerund phrases can be used in many ways!</a:t>
            </a:r>
          </a:p>
        </p:txBody>
      </p:sp>
    </p:spTree>
    <p:extLst>
      <p:ext uri="{BB962C8B-B14F-4D97-AF65-F5344CB8AC3E}">
        <p14:creationId xmlns:p14="http://schemas.microsoft.com/office/powerpoint/2010/main" val="2305612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50969" y="4688012"/>
            <a:ext cx="11667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The gerund phrase is being used as the subject of the sentence.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Gerund Phrases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14596" y="301262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Gerund Phrases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FBFB65-5CC8-3CF9-E83D-75DED474C645}"/>
              </a:ext>
            </a:extLst>
          </p:cNvPr>
          <p:cNvSpPr/>
          <p:nvPr/>
        </p:nvSpPr>
        <p:spPr>
          <a:xfrm>
            <a:off x="1349435" y="2398980"/>
            <a:ext cx="9470402" cy="2060040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4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Participating in extracurricular activities </a:t>
            </a:r>
            <a:r>
              <a:rPr lang="en-US" sz="4000" dirty="0">
                <a:solidFill>
                  <a:schemeClr val="tx1"/>
                </a:solidFill>
                <a:latin typeface="Century Gothic" panose="020B0502020202020204" pitchFamily="34" charset="0"/>
              </a:rPr>
              <a:t>enhances students’ overall learning. </a:t>
            </a:r>
          </a:p>
          <a:p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936E4C-F3C7-BBF3-424B-A645C1C43AE7}"/>
              </a:ext>
            </a:extLst>
          </p:cNvPr>
          <p:cNvSpPr txBox="1"/>
          <p:nvPr/>
        </p:nvSpPr>
        <p:spPr>
          <a:xfrm>
            <a:off x="422031" y="1720695"/>
            <a:ext cx="11667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Gerund phrases can be used in many ways!</a:t>
            </a:r>
          </a:p>
        </p:txBody>
      </p:sp>
    </p:spTree>
    <p:extLst>
      <p:ext uri="{BB962C8B-B14F-4D97-AF65-F5344CB8AC3E}">
        <p14:creationId xmlns:p14="http://schemas.microsoft.com/office/powerpoint/2010/main" val="1874297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223935" y="3421677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40263" y="1768007"/>
            <a:ext cx="11753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A phrase that includes an infinitive verb, which is usually “to” following by the base form of a verb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Infinitive Phrases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18662" y="318336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Infinitive Phrases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602FD8-1FAD-AF60-13AE-444CEFFBD0FD}"/>
              </a:ext>
            </a:extLst>
          </p:cNvPr>
          <p:cNvSpPr txBox="1"/>
          <p:nvPr/>
        </p:nvSpPr>
        <p:spPr>
          <a:xfrm>
            <a:off x="214397" y="3449849"/>
            <a:ext cx="117536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Infinitive verbs express an action or state of being without showing tense, person, or number</a:t>
            </a:r>
          </a:p>
          <a:p>
            <a:pPr algn="ctr"/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Example: </a:t>
            </a:r>
            <a:r>
              <a:rPr lang="en-US" sz="3200" b="1" dirty="0">
                <a:latin typeface="Century Gothic" panose="020B0502020202020204" pitchFamily="34" charset="0"/>
              </a:rPr>
              <a:t>To study </a:t>
            </a:r>
            <a:r>
              <a:rPr lang="en-US" sz="3200" dirty="0">
                <a:latin typeface="Century Gothic" panose="020B0502020202020204" pitchFamily="34" charset="0"/>
              </a:rPr>
              <a:t>is essential for success in 7</a:t>
            </a:r>
            <a:r>
              <a:rPr lang="en-US" sz="3200" baseline="30000" dirty="0">
                <a:latin typeface="Century Gothic" panose="020B0502020202020204" pitchFamily="34" charset="0"/>
              </a:rPr>
              <a:t>th</a:t>
            </a:r>
            <a:r>
              <a:rPr lang="en-US" sz="3200" dirty="0">
                <a:latin typeface="Century Gothic" panose="020B0502020202020204" pitchFamily="34" charset="0"/>
              </a:rPr>
              <a:t> grade.</a:t>
            </a: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600EE8CC-526E-3DB6-E2A2-4E02D76C8BD8}"/>
              </a:ext>
            </a:extLst>
          </p:cNvPr>
          <p:cNvSpPr/>
          <p:nvPr/>
        </p:nvSpPr>
        <p:spPr>
          <a:xfrm rot="1310410">
            <a:off x="4157442" y="5664444"/>
            <a:ext cx="978408" cy="484632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11EF53-5E31-51C2-05BC-BF3B1FA54860}"/>
              </a:ext>
            </a:extLst>
          </p:cNvPr>
          <p:cNvSpPr txBox="1"/>
          <p:nvPr/>
        </p:nvSpPr>
        <p:spPr>
          <a:xfrm>
            <a:off x="5189225" y="5906760"/>
            <a:ext cx="6186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entury Gothic" panose="020B0502020202020204" pitchFamily="34" charset="0"/>
              </a:rPr>
              <a:t>to + verb = infinitive verb!</a:t>
            </a:r>
          </a:p>
        </p:txBody>
      </p:sp>
    </p:spTree>
    <p:extLst>
      <p:ext uri="{BB962C8B-B14F-4D97-AF65-F5344CB8AC3E}">
        <p14:creationId xmlns:p14="http://schemas.microsoft.com/office/powerpoint/2010/main" val="3923230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40263" y="1768007"/>
            <a:ext cx="1175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Example: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Infinitive Phrases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18662" y="318336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Infinitive Phrases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D31549-AF18-B986-B35B-65E853C47BB1}"/>
              </a:ext>
            </a:extLst>
          </p:cNvPr>
          <p:cNvSpPr/>
          <p:nvPr/>
        </p:nvSpPr>
        <p:spPr>
          <a:xfrm>
            <a:off x="1470733" y="2600600"/>
            <a:ext cx="9470402" cy="2060040"/>
          </a:xfrm>
          <a:prstGeom prst="rect">
            <a:avLst/>
          </a:prstGeom>
          <a:solidFill>
            <a:srgbClr val="F4A07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6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To swim </a:t>
            </a:r>
            <a:r>
              <a:rPr lang="en-US" sz="6000" dirty="0">
                <a:solidFill>
                  <a:schemeClr val="tx1"/>
                </a:solidFill>
                <a:latin typeface="Century Gothic" panose="020B0502020202020204" pitchFamily="34" charset="0"/>
              </a:rPr>
              <a:t>in the ocean is my dream.</a:t>
            </a:r>
          </a:p>
          <a:p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A14CD5-6B2B-4816-5BCF-71B5D5997709}"/>
              </a:ext>
            </a:extLst>
          </p:cNvPr>
          <p:cNvSpPr txBox="1"/>
          <p:nvPr/>
        </p:nvSpPr>
        <p:spPr>
          <a:xfrm>
            <a:off x="240263" y="4909931"/>
            <a:ext cx="11753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The infinitive phrase is used as the subject in this sentence.</a:t>
            </a:r>
          </a:p>
        </p:txBody>
      </p:sp>
    </p:spTree>
    <p:extLst>
      <p:ext uri="{BB962C8B-B14F-4D97-AF65-F5344CB8AC3E}">
        <p14:creationId xmlns:p14="http://schemas.microsoft.com/office/powerpoint/2010/main" val="4184908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40263" y="1768007"/>
            <a:ext cx="1175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Example: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Infinitive Phrases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18662" y="318336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Infinitive Phrases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D31549-AF18-B986-B35B-65E853C47BB1}"/>
              </a:ext>
            </a:extLst>
          </p:cNvPr>
          <p:cNvSpPr/>
          <p:nvPr/>
        </p:nvSpPr>
        <p:spPr>
          <a:xfrm>
            <a:off x="1470733" y="2600600"/>
            <a:ext cx="9470402" cy="2060040"/>
          </a:xfrm>
          <a:prstGeom prst="rect">
            <a:avLst/>
          </a:prstGeom>
          <a:solidFill>
            <a:srgbClr val="F4A07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6000" dirty="0">
                <a:solidFill>
                  <a:schemeClr val="tx1"/>
                </a:solidFill>
                <a:latin typeface="Century Gothic" panose="020B0502020202020204" pitchFamily="34" charset="0"/>
              </a:rPr>
              <a:t>She asked me </a:t>
            </a:r>
            <a:r>
              <a:rPr lang="en-US" sz="6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to help her with the project</a:t>
            </a:r>
            <a:r>
              <a:rPr lang="en-US" sz="6000" dirty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</a:p>
          <a:p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A14CD5-6B2B-4816-5BCF-71B5D5997709}"/>
              </a:ext>
            </a:extLst>
          </p:cNvPr>
          <p:cNvSpPr txBox="1"/>
          <p:nvPr/>
        </p:nvSpPr>
        <p:spPr>
          <a:xfrm>
            <a:off x="240263" y="4947255"/>
            <a:ext cx="11753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The infinitive phrase is used as the direct object to “asked”.</a:t>
            </a:r>
          </a:p>
        </p:txBody>
      </p:sp>
    </p:spTree>
    <p:extLst>
      <p:ext uri="{BB962C8B-B14F-4D97-AF65-F5344CB8AC3E}">
        <p14:creationId xmlns:p14="http://schemas.microsoft.com/office/powerpoint/2010/main" val="2397729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40263" y="1768007"/>
            <a:ext cx="1175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Example: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Infinitive Phrases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18662" y="318336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Infinitive Phrases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D31549-AF18-B986-B35B-65E853C47BB1}"/>
              </a:ext>
            </a:extLst>
          </p:cNvPr>
          <p:cNvSpPr/>
          <p:nvPr/>
        </p:nvSpPr>
        <p:spPr>
          <a:xfrm>
            <a:off x="1470733" y="2600600"/>
            <a:ext cx="9470402" cy="2060040"/>
          </a:xfrm>
          <a:prstGeom prst="rect">
            <a:avLst/>
          </a:prstGeom>
          <a:solidFill>
            <a:srgbClr val="F4A07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6000" dirty="0">
                <a:solidFill>
                  <a:schemeClr val="tx1"/>
                </a:solidFill>
                <a:latin typeface="Century Gothic" panose="020B0502020202020204" pitchFamily="34" charset="0"/>
              </a:rPr>
              <a:t>I am excited </a:t>
            </a:r>
            <a:r>
              <a:rPr lang="en-US" sz="6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to learn a new language</a:t>
            </a:r>
            <a:r>
              <a:rPr lang="en-US" sz="6000" dirty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</a:p>
          <a:p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A14CD5-6B2B-4816-5BCF-71B5D5997709}"/>
              </a:ext>
            </a:extLst>
          </p:cNvPr>
          <p:cNvSpPr txBox="1"/>
          <p:nvPr/>
        </p:nvSpPr>
        <p:spPr>
          <a:xfrm>
            <a:off x="240263" y="4947255"/>
            <a:ext cx="11753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The infinitive phrase is used as an object that complements the verb “am”.</a:t>
            </a:r>
          </a:p>
        </p:txBody>
      </p:sp>
    </p:spTree>
    <p:extLst>
      <p:ext uri="{BB962C8B-B14F-4D97-AF65-F5344CB8AC3E}">
        <p14:creationId xmlns:p14="http://schemas.microsoft.com/office/powerpoint/2010/main" val="1222495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40263" y="1768007"/>
            <a:ext cx="1175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Your Turn: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Infinitive Phrases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18662" y="318336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Infinitive Phrases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D31549-AF18-B986-B35B-65E853C47BB1}"/>
              </a:ext>
            </a:extLst>
          </p:cNvPr>
          <p:cNvSpPr/>
          <p:nvPr/>
        </p:nvSpPr>
        <p:spPr>
          <a:xfrm>
            <a:off x="1470733" y="2600600"/>
            <a:ext cx="9470402" cy="2060040"/>
          </a:xfrm>
          <a:prstGeom prst="rect">
            <a:avLst/>
          </a:prstGeom>
          <a:solidFill>
            <a:srgbClr val="F4A07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6000" dirty="0">
                <a:solidFill>
                  <a:schemeClr val="tx1"/>
                </a:solidFill>
                <a:latin typeface="Century Gothic" panose="020B0502020202020204" pitchFamily="34" charset="0"/>
              </a:rPr>
              <a:t>I need a book to read during my vacation.</a:t>
            </a:r>
          </a:p>
          <a:p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A14CD5-6B2B-4816-5BCF-71B5D5997709}"/>
              </a:ext>
            </a:extLst>
          </p:cNvPr>
          <p:cNvSpPr txBox="1"/>
          <p:nvPr/>
        </p:nvSpPr>
        <p:spPr>
          <a:xfrm>
            <a:off x="240263" y="4947255"/>
            <a:ext cx="11753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What is the infinitive phrase? How is it used in this sentence? Hint: look for the word “to”.</a:t>
            </a:r>
          </a:p>
        </p:txBody>
      </p:sp>
    </p:spTree>
    <p:extLst>
      <p:ext uri="{BB962C8B-B14F-4D97-AF65-F5344CB8AC3E}">
        <p14:creationId xmlns:p14="http://schemas.microsoft.com/office/powerpoint/2010/main" val="3996089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40263" y="1768007"/>
            <a:ext cx="1175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Your Turn: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Infinitive Phrases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18662" y="318336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Infinitive Phrases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D31549-AF18-B986-B35B-65E853C47BB1}"/>
              </a:ext>
            </a:extLst>
          </p:cNvPr>
          <p:cNvSpPr/>
          <p:nvPr/>
        </p:nvSpPr>
        <p:spPr>
          <a:xfrm>
            <a:off x="1470733" y="2600600"/>
            <a:ext cx="9470402" cy="2060040"/>
          </a:xfrm>
          <a:prstGeom prst="rect">
            <a:avLst/>
          </a:prstGeom>
          <a:solidFill>
            <a:srgbClr val="F4A07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6000" dirty="0">
                <a:solidFill>
                  <a:schemeClr val="tx1"/>
                </a:solidFill>
                <a:latin typeface="Century Gothic" panose="020B0502020202020204" pitchFamily="34" charset="0"/>
              </a:rPr>
              <a:t>I need a book </a:t>
            </a:r>
            <a:r>
              <a:rPr lang="en-US" sz="6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to read during my vacation</a:t>
            </a:r>
            <a:r>
              <a:rPr lang="en-US" sz="6000" dirty="0">
                <a:solidFill>
                  <a:schemeClr val="tx1"/>
                </a:solidFill>
                <a:latin typeface="Century Gothic" panose="020B0502020202020204" pitchFamily="34" charset="0"/>
              </a:rPr>
              <a:t>.</a:t>
            </a:r>
          </a:p>
          <a:p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A14CD5-6B2B-4816-5BCF-71B5D5997709}"/>
              </a:ext>
            </a:extLst>
          </p:cNvPr>
          <p:cNvSpPr txBox="1"/>
          <p:nvPr/>
        </p:nvSpPr>
        <p:spPr>
          <a:xfrm>
            <a:off x="240263" y="4947255"/>
            <a:ext cx="11753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The infinitive phrase is being used as an adjective to describe “book”.</a:t>
            </a:r>
          </a:p>
        </p:txBody>
      </p:sp>
    </p:spTree>
    <p:extLst>
      <p:ext uri="{BB962C8B-B14F-4D97-AF65-F5344CB8AC3E}">
        <p14:creationId xmlns:p14="http://schemas.microsoft.com/office/powerpoint/2010/main" val="383440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223935" y="3421677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40263" y="1768007"/>
            <a:ext cx="1175366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0" i="0" dirty="0">
                <a:effectLst/>
                <a:latin typeface="Century Gothic" panose="020B0502020202020204" pitchFamily="34" charset="0"/>
              </a:rPr>
              <a:t>An appositive phrase is a group of words that identifies or renames a noun or pronoun in a sentence.</a:t>
            </a:r>
            <a:endParaRPr lang="en-US" sz="3400" dirty="0">
              <a:latin typeface="Century Gothic" panose="020B0502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3FA6E2"/>
                </a:solidFill>
                <a:latin typeface="Century Gothic" panose="020B0502020202020204" pitchFamily="34" charset="0"/>
              </a:rPr>
              <a:t>Appositive Phrases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-79880" y="254463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Appositive Phrases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602FD8-1FAD-AF60-13AE-444CEFFBD0FD}"/>
              </a:ext>
            </a:extLst>
          </p:cNvPr>
          <p:cNvSpPr txBox="1"/>
          <p:nvPr/>
        </p:nvSpPr>
        <p:spPr>
          <a:xfrm>
            <a:off x="214397" y="3449849"/>
            <a:ext cx="1175366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i="0" dirty="0">
                <a:effectLst/>
                <a:latin typeface="Century Gothic" panose="020B0502020202020204" pitchFamily="34" charset="0"/>
              </a:rPr>
              <a:t>It provides more information about the noun or pronoun it is describing, making the sentence more descriptive and engaging.</a:t>
            </a:r>
            <a:endParaRPr lang="en-US" sz="3000" dirty="0"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Example: </a:t>
            </a:r>
            <a:r>
              <a:rPr lang="en-US" sz="3200" b="0" i="1" dirty="0">
                <a:solidFill>
                  <a:srgbClr val="374151"/>
                </a:solidFill>
                <a:effectLst/>
                <a:latin typeface="Century Gothic" panose="020B0502020202020204" pitchFamily="34" charset="0"/>
              </a:rPr>
              <a:t>My friend,</a:t>
            </a:r>
            <a:r>
              <a:rPr lang="en-US" sz="3200" b="0" i="0" dirty="0">
                <a:solidFill>
                  <a:srgbClr val="37415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3200" b="1" i="0" dirty="0">
                <a:effectLst/>
                <a:latin typeface="Century Gothic" panose="020B0502020202020204" pitchFamily="34" charset="0"/>
              </a:rPr>
              <a:t>the talented artist,</a:t>
            </a:r>
            <a:r>
              <a:rPr lang="en-US" sz="3200" b="0" i="0" dirty="0">
                <a:solidFill>
                  <a:srgbClr val="37415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3200" b="0" i="1" dirty="0">
                <a:solidFill>
                  <a:srgbClr val="374151"/>
                </a:solidFill>
                <a:effectLst/>
                <a:latin typeface="Century Gothic" panose="020B0502020202020204" pitchFamily="34" charset="0"/>
              </a:rPr>
              <a:t>won the art competition.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600EE8CC-526E-3DB6-E2A2-4E02D76C8BD8}"/>
              </a:ext>
            </a:extLst>
          </p:cNvPr>
          <p:cNvSpPr/>
          <p:nvPr/>
        </p:nvSpPr>
        <p:spPr>
          <a:xfrm rot="2038779">
            <a:off x="7736363" y="5489411"/>
            <a:ext cx="779457" cy="366816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11EF53-5E31-51C2-05BC-BF3B1FA54860}"/>
              </a:ext>
            </a:extLst>
          </p:cNvPr>
          <p:cNvSpPr txBox="1"/>
          <p:nvPr/>
        </p:nvSpPr>
        <p:spPr>
          <a:xfrm>
            <a:off x="8289612" y="5904048"/>
            <a:ext cx="6186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entury Gothic" panose="020B0502020202020204" pitchFamily="34" charset="0"/>
              </a:rPr>
              <a:t>appositive phrase</a:t>
            </a:r>
          </a:p>
        </p:txBody>
      </p:sp>
    </p:spTree>
    <p:extLst>
      <p:ext uri="{BB962C8B-B14F-4D97-AF65-F5344CB8AC3E}">
        <p14:creationId xmlns:p14="http://schemas.microsoft.com/office/powerpoint/2010/main" val="1076403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223935" y="3421677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40263" y="1768007"/>
            <a:ext cx="11753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effectLst/>
                <a:latin typeface="Century Gothic" panose="020B0502020202020204" pitchFamily="34" charset="0"/>
              </a:rPr>
              <a:t>Look for additional information next to a noun or pronoun, enclosed in commas.</a:t>
            </a:r>
            <a:endParaRPr lang="en-US" sz="3400" dirty="0">
              <a:latin typeface="Century Gothic" panose="020B0502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3FA6E2"/>
                </a:solidFill>
                <a:latin typeface="Century Gothic" panose="020B0502020202020204" pitchFamily="34" charset="0"/>
              </a:rPr>
              <a:t>Appositive Phrases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-79880" y="254463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Appositive Phrases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602FD8-1FAD-AF60-13AE-444CEFFBD0FD}"/>
              </a:ext>
            </a:extLst>
          </p:cNvPr>
          <p:cNvSpPr txBox="1"/>
          <p:nvPr/>
        </p:nvSpPr>
        <p:spPr>
          <a:xfrm>
            <a:off x="214397" y="3449849"/>
            <a:ext cx="117536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dirty="0">
                <a:effectLst/>
                <a:latin typeface="Century Gothic" panose="020B0502020202020204" pitchFamily="34" charset="0"/>
              </a:rPr>
              <a:t>Ask the question, "What is the extra information adding to the sentence?”</a:t>
            </a:r>
          </a:p>
          <a:p>
            <a:pPr algn="ctr"/>
            <a:endParaRPr lang="en-US" sz="3200" b="0" i="0" dirty="0">
              <a:solidFill>
                <a:srgbClr val="374151"/>
              </a:solidFill>
              <a:effectLst/>
              <a:latin typeface="Century Gothic" panose="020B0502020202020204" pitchFamily="34" charset="0"/>
            </a:endParaRPr>
          </a:p>
          <a:p>
            <a:pPr algn="ctr"/>
            <a:r>
              <a:rPr lang="en-US" sz="3200" b="1" i="0" dirty="0">
                <a:effectLst/>
                <a:latin typeface="Century Gothic" panose="020B0502020202020204" pitchFamily="34" charset="0"/>
              </a:rPr>
              <a:t>Remember: </a:t>
            </a:r>
            <a:r>
              <a:rPr lang="en-US" sz="3200" b="0" i="0" dirty="0">
                <a:effectLst/>
                <a:latin typeface="Century Gothic" panose="020B0502020202020204" pitchFamily="34" charset="0"/>
              </a:rPr>
              <a:t>Appositive phrases can be short or long, and they always provide more details about the noun or pronoun.</a:t>
            </a:r>
            <a:endParaRPr lang="en-US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641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62333" y="1780565"/>
            <a:ext cx="11667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A clause is a group of words that contains a subject and a verb.</a:t>
            </a:r>
          </a:p>
          <a:p>
            <a:pPr algn="ctr"/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277587" y="3620919"/>
            <a:ext cx="1163682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entury Gothic" panose="020B0502020202020204" pitchFamily="34" charset="0"/>
              </a:rPr>
              <a:t>It can be a complete sentence called an independent clause</a:t>
            </a:r>
          </a:p>
          <a:p>
            <a:pPr algn="ctr"/>
            <a:endParaRPr lang="en-US" sz="4000" dirty="0">
              <a:latin typeface="Century Gothic" panose="020B0502020202020204" pitchFamily="34" charset="0"/>
            </a:endParaRPr>
          </a:p>
          <a:p>
            <a:pPr algn="ctr"/>
            <a:r>
              <a:rPr lang="en-US" sz="4000" dirty="0">
                <a:latin typeface="Century Gothic" panose="020B0502020202020204" pitchFamily="34" charset="0"/>
              </a:rPr>
              <a:t>Example: “She went to the store.”</a:t>
            </a:r>
          </a:p>
          <a:p>
            <a:pPr algn="ctr"/>
            <a:endParaRPr lang="en-US" sz="4000" dirty="0">
              <a:latin typeface="Century Gothic" panose="020B0502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C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l</a:t>
            </a:r>
            <a:r>
              <a:rPr lang="en-US" sz="96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a</a:t>
            </a:r>
            <a:r>
              <a:rPr lang="en-US" sz="96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u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e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23927" y="292062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Clauses</a:t>
            </a:r>
          </a:p>
        </p:txBody>
      </p:sp>
    </p:spTree>
    <p:extLst>
      <p:ext uri="{BB962C8B-B14F-4D97-AF65-F5344CB8AC3E}">
        <p14:creationId xmlns:p14="http://schemas.microsoft.com/office/powerpoint/2010/main" val="637452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223935" y="3421677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40263" y="1768007"/>
            <a:ext cx="117536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0" i="0" dirty="0">
                <a:effectLst/>
                <a:latin typeface="Century Gothic" panose="020B0502020202020204" pitchFamily="34" charset="0"/>
              </a:rPr>
              <a:t>A participle phrase is a group of words that includes a participle (verb form) and acts as an adjective, modifying a noun or pronoun.</a:t>
            </a:r>
            <a:endParaRPr lang="en-US" sz="3300" dirty="0">
              <a:latin typeface="Century Gothic" panose="020B0502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Participle Phrases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-84378" y="284919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Participle Phrases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602FD8-1FAD-AF60-13AE-444CEFFBD0FD}"/>
              </a:ext>
            </a:extLst>
          </p:cNvPr>
          <p:cNvSpPr txBox="1"/>
          <p:nvPr/>
        </p:nvSpPr>
        <p:spPr>
          <a:xfrm>
            <a:off x="214397" y="3449849"/>
            <a:ext cx="11753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dirty="0">
                <a:effectLst/>
                <a:latin typeface="Century Gothic" panose="020B0502020202020204" pitchFamily="34" charset="0"/>
              </a:rPr>
              <a:t>It describes the characteristics or qualities of the noun or pronoun, giving more detail to the sentence.</a:t>
            </a:r>
          </a:p>
          <a:p>
            <a:pPr algn="ctr"/>
            <a:endParaRPr lang="en-US" sz="3200" b="0" i="0" dirty="0">
              <a:effectLst/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Example: </a:t>
            </a:r>
            <a:r>
              <a:rPr lang="en-US" sz="3200" b="0" i="1" dirty="0">
                <a:effectLst/>
                <a:latin typeface="Century Gothic" panose="020B0502020202020204" pitchFamily="34" charset="0"/>
              </a:rPr>
              <a:t>The dog,</a:t>
            </a:r>
            <a:r>
              <a:rPr lang="en-US" sz="3200" b="0" i="0" dirty="0">
                <a:effectLst/>
                <a:latin typeface="Century Gothic" panose="020B0502020202020204" pitchFamily="34" charset="0"/>
              </a:rPr>
              <a:t> </a:t>
            </a:r>
            <a:r>
              <a:rPr lang="en-US" sz="3200" b="1" i="0" dirty="0">
                <a:effectLst/>
                <a:latin typeface="Century Gothic" panose="020B0502020202020204" pitchFamily="34" charset="0"/>
              </a:rPr>
              <a:t>excited to go for a walk,</a:t>
            </a:r>
            <a:r>
              <a:rPr lang="en-US" sz="3200" b="0" i="0" dirty="0">
                <a:effectLst/>
                <a:latin typeface="Century Gothic" panose="020B0502020202020204" pitchFamily="34" charset="0"/>
              </a:rPr>
              <a:t> </a:t>
            </a:r>
            <a:r>
              <a:rPr lang="en-US" sz="3200" b="0" i="1" dirty="0">
                <a:effectLst/>
                <a:latin typeface="Century Gothic" panose="020B0502020202020204" pitchFamily="34" charset="0"/>
              </a:rPr>
              <a:t>barked happily.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600EE8CC-526E-3DB6-E2A2-4E02D76C8BD8}"/>
              </a:ext>
            </a:extLst>
          </p:cNvPr>
          <p:cNvSpPr/>
          <p:nvPr/>
        </p:nvSpPr>
        <p:spPr>
          <a:xfrm rot="2038779">
            <a:off x="7736363" y="5489411"/>
            <a:ext cx="779457" cy="366816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11EF53-5E31-51C2-05BC-BF3B1FA54860}"/>
              </a:ext>
            </a:extLst>
          </p:cNvPr>
          <p:cNvSpPr txBox="1"/>
          <p:nvPr/>
        </p:nvSpPr>
        <p:spPr>
          <a:xfrm>
            <a:off x="8289612" y="5904048"/>
            <a:ext cx="6186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entury Gothic" panose="020B0502020202020204" pitchFamily="34" charset="0"/>
              </a:rPr>
              <a:t>participle phrase</a:t>
            </a:r>
          </a:p>
        </p:txBody>
      </p:sp>
    </p:spTree>
    <p:extLst>
      <p:ext uri="{BB962C8B-B14F-4D97-AF65-F5344CB8AC3E}">
        <p14:creationId xmlns:p14="http://schemas.microsoft.com/office/powerpoint/2010/main" val="3642387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223935" y="3421677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40263" y="1768007"/>
            <a:ext cx="117536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0" i="0" dirty="0">
                <a:effectLst/>
                <a:latin typeface="Century Gothic" panose="020B0502020202020204" pitchFamily="34" charset="0"/>
              </a:rPr>
              <a:t>Look for words ending in '-</a:t>
            </a:r>
            <a:r>
              <a:rPr lang="en-US" sz="3400" b="0" i="0" dirty="0" err="1">
                <a:effectLst/>
                <a:latin typeface="Century Gothic" panose="020B0502020202020204" pitchFamily="34" charset="0"/>
              </a:rPr>
              <a:t>ing</a:t>
            </a:r>
            <a:r>
              <a:rPr lang="en-US" sz="3400" b="0" i="0" dirty="0">
                <a:effectLst/>
                <a:latin typeface="Century Gothic" panose="020B0502020202020204" pitchFamily="34" charset="0"/>
              </a:rPr>
              <a:t>' (present participle) or '-ed'/'-</a:t>
            </a:r>
            <a:r>
              <a:rPr lang="en-US" sz="3400" b="0" i="0" dirty="0" err="1">
                <a:effectLst/>
                <a:latin typeface="Century Gothic" panose="020B0502020202020204" pitchFamily="34" charset="0"/>
              </a:rPr>
              <a:t>en</a:t>
            </a:r>
            <a:r>
              <a:rPr lang="en-US" sz="3400" b="0" i="0" dirty="0">
                <a:effectLst/>
                <a:latin typeface="Century Gothic" panose="020B0502020202020204" pitchFamily="34" charset="0"/>
              </a:rPr>
              <a:t>' (past participle) that modify a noun or pronoun.</a:t>
            </a:r>
            <a:endParaRPr lang="en-US" sz="3400" dirty="0">
              <a:latin typeface="Century Gothic" panose="020B0502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Participle Phrases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-84378" y="284919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Participle Phrases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602FD8-1FAD-AF60-13AE-444CEFFBD0FD}"/>
              </a:ext>
            </a:extLst>
          </p:cNvPr>
          <p:cNvSpPr txBox="1"/>
          <p:nvPr/>
        </p:nvSpPr>
        <p:spPr>
          <a:xfrm>
            <a:off x="214397" y="3449849"/>
            <a:ext cx="11753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dirty="0">
                <a:effectLst/>
                <a:latin typeface="Century Gothic" panose="020B0502020202020204" pitchFamily="34" charset="0"/>
              </a:rPr>
              <a:t>Ask the question, "What is the verb form (participle) describing?”</a:t>
            </a:r>
          </a:p>
          <a:p>
            <a:pPr algn="ctr"/>
            <a:endParaRPr lang="en-US" sz="3200" b="0" i="0" dirty="0">
              <a:effectLst/>
              <a:latin typeface="Century Gothic" panose="020B0502020202020204" pitchFamily="34" charset="0"/>
            </a:endParaRPr>
          </a:p>
          <a:p>
            <a:pPr algn="ctr"/>
            <a:r>
              <a:rPr lang="en-US" sz="3200" b="1" i="0" dirty="0">
                <a:effectLst/>
                <a:latin typeface="Century Gothic" panose="020B0502020202020204" pitchFamily="34" charset="0"/>
              </a:rPr>
              <a:t>Remember: </a:t>
            </a:r>
            <a:r>
              <a:rPr lang="en-US" sz="3200" b="0" i="0" dirty="0">
                <a:effectLst/>
                <a:latin typeface="Century Gothic" panose="020B0502020202020204" pitchFamily="34" charset="0"/>
              </a:rPr>
              <a:t>Participle phrases usually come right after the noun or pronoun they modify.</a:t>
            </a:r>
            <a:endParaRPr lang="en-US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097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62333" y="1780565"/>
            <a:ext cx="11667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A clause is a group of words that contains a subject and a verb.</a:t>
            </a:r>
          </a:p>
          <a:p>
            <a:pPr algn="ctr"/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277587" y="3620919"/>
            <a:ext cx="1163682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entury Gothic" panose="020B0502020202020204" pitchFamily="34" charset="0"/>
              </a:rPr>
              <a:t>It can also be part of a sentence called a dependent or subordinating clause</a:t>
            </a:r>
          </a:p>
          <a:p>
            <a:pPr algn="ctr"/>
            <a:endParaRPr lang="en-US" sz="4000" dirty="0">
              <a:latin typeface="Century Gothic" panose="020B0502020202020204" pitchFamily="34" charset="0"/>
            </a:endParaRPr>
          </a:p>
          <a:p>
            <a:r>
              <a:rPr lang="en-US" sz="4000" dirty="0">
                <a:latin typeface="Century Gothic" panose="020B0502020202020204" pitchFamily="34" charset="0"/>
              </a:rPr>
              <a:t>Example: “Because I was tired”</a:t>
            </a:r>
          </a:p>
          <a:p>
            <a:pPr algn="ctr"/>
            <a:endParaRPr lang="en-US" sz="4000" dirty="0">
              <a:latin typeface="Century Gothic" panose="020B0502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C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l</a:t>
            </a:r>
            <a:r>
              <a:rPr lang="en-US" sz="96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a</a:t>
            </a:r>
            <a:r>
              <a:rPr lang="en-US" sz="96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u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e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23927" y="292062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Clauses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8EFB72-8731-C1B6-CD1B-0684AC978210}"/>
              </a:ext>
            </a:extLst>
          </p:cNvPr>
          <p:cNvSpPr/>
          <p:nvPr/>
        </p:nvSpPr>
        <p:spPr>
          <a:xfrm>
            <a:off x="8490857" y="5000728"/>
            <a:ext cx="2919702" cy="1362908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This clause needs something else to become a complete thought!</a:t>
            </a:r>
          </a:p>
        </p:txBody>
      </p:sp>
    </p:spTree>
    <p:extLst>
      <p:ext uri="{BB962C8B-B14F-4D97-AF65-F5344CB8AC3E}">
        <p14:creationId xmlns:p14="http://schemas.microsoft.com/office/powerpoint/2010/main" val="291614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62333" y="1634972"/>
            <a:ext cx="11667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entury Gothic" panose="020B0502020202020204" pitchFamily="34" charset="0"/>
              </a:rPr>
              <a:t>A phrase is a group of words that does not have a subject and a verb.</a:t>
            </a:r>
          </a:p>
          <a:p>
            <a:pPr algn="ctr"/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126380" y="4161199"/>
            <a:ext cx="116368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Century Gothic" panose="020B0502020202020204" pitchFamily="34" charset="0"/>
              </a:rPr>
              <a:t>They work together as a team within a sentence.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2C5CF5-799F-63AA-7E5B-6215078D4F8F}"/>
              </a:ext>
            </a:extLst>
          </p:cNvPr>
          <p:cNvSpPr txBox="1">
            <a:spLocks/>
          </p:cNvSpPr>
          <p:nvPr/>
        </p:nvSpPr>
        <p:spPr>
          <a:xfrm>
            <a:off x="-22728" y="253710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P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h</a:t>
            </a:r>
            <a:r>
              <a:rPr lang="en-US" sz="96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r</a:t>
            </a:r>
            <a:r>
              <a:rPr lang="en-US" sz="96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a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e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B5BD49F-FF4A-578B-3135-0880A433CCE1}"/>
              </a:ext>
            </a:extLst>
          </p:cNvPr>
          <p:cNvSpPr txBox="1">
            <a:spLocks/>
          </p:cNvSpPr>
          <p:nvPr/>
        </p:nvSpPr>
        <p:spPr>
          <a:xfrm>
            <a:off x="23927" y="292043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Phrases</a:t>
            </a:r>
          </a:p>
        </p:txBody>
      </p:sp>
    </p:spTree>
    <p:extLst>
      <p:ext uri="{BB962C8B-B14F-4D97-AF65-F5344CB8AC3E}">
        <p14:creationId xmlns:p14="http://schemas.microsoft.com/office/powerpoint/2010/main" val="324601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266223" y="3567649"/>
            <a:ext cx="116368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entury Gothic" panose="020B0502020202020204" pitchFamily="34" charset="0"/>
              </a:rPr>
              <a:t>Examples: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Noun Phrase: “The big blue house”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Verb Phrase: “has been waiting”</a:t>
            </a:r>
          </a:p>
          <a:p>
            <a:r>
              <a:rPr lang="en-US" sz="4000" dirty="0">
                <a:latin typeface="Century Gothic" panose="020B0502020202020204" pitchFamily="34" charset="0"/>
              </a:rPr>
              <a:t>Prepositional Phrase: “in the park”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62333" y="1634972"/>
            <a:ext cx="11667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entury Gothic" panose="020B0502020202020204" pitchFamily="34" charset="0"/>
              </a:rPr>
              <a:t>There are different types of phrases with different purposes</a:t>
            </a:r>
          </a:p>
          <a:p>
            <a:pPr algn="ctr"/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92C5CF5-799F-63AA-7E5B-6215078D4F8F}"/>
              </a:ext>
            </a:extLst>
          </p:cNvPr>
          <p:cNvSpPr txBox="1">
            <a:spLocks/>
          </p:cNvSpPr>
          <p:nvPr/>
        </p:nvSpPr>
        <p:spPr>
          <a:xfrm>
            <a:off x="-22728" y="253710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P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h</a:t>
            </a:r>
            <a:r>
              <a:rPr lang="en-US" sz="96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r</a:t>
            </a:r>
            <a:r>
              <a:rPr lang="en-US" sz="9600" b="1" dirty="0">
                <a:solidFill>
                  <a:srgbClr val="D9E6D6"/>
                </a:solidFill>
                <a:latin typeface="Century Gothic" panose="020B0502020202020204" pitchFamily="34" charset="0"/>
              </a:rPr>
              <a:t>a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e</a:t>
            </a:r>
            <a:r>
              <a:rPr lang="en-US" sz="96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s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B5BD49F-FF4A-578B-3135-0880A433CCE1}"/>
              </a:ext>
            </a:extLst>
          </p:cNvPr>
          <p:cNvSpPr txBox="1">
            <a:spLocks/>
          </p:cNvSpPr>
          <p:nvPr/>
        </p:nvSpPr>
        <p:spPr>
          <a:xfrm>
            <a:off x="23927" y="292043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Phrases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A6A508D-9329-CA47-EBD3-4CAFF4414BC9}"/>
              </a:ext>
            </a:extLst>
          </p:cNvPr>
          <p:cNvSpPr/>
          <p:nvPr/>
        </p:nvSpPr>
        <p:spPr>
          <a:xfrm>
            <a:off x="9050694" y="3758630"/>
            <a:ext cx="2684404" cy="2435291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See how the words work together to make meaning?</a:t>
            </a:r>
          </a:p>
        </p:txBody>
      </p:sp>
    </p:spTree>
    <p:extLst>
      <p:ext uri="{BB962C8B-B14F-4D97-AF65-F5344CB8AC3E}">
        <p14:creationId xmlns:p14="http://schemas.microsoft.com/office/powerpoint/2010/main" val="3245818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310269" y="1972514"/>
            <a:ext cx="11667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A phrase that includes a gerund, which is a verb form that is used as a noun</a:t>
            </a:r>
          </a:p>
          <a:p>
            <a:pPr algn="ctr"/>
            <a:endParaRPr lang="en-US" sz="3600" dirty="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277587" y="3478585"/>
            <a:ext cx="116368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entury Gothic" panose="020B0502020202020204" pitchFamily="34" charset="0"/>
              </a:rPr>
              <a:t>Example:</a:t>
            </a:r>
          </a:p>
          <a:p>
            <a:pPr algn="ctr"/>
            <a:r>
              <a:rPr lang="en-US" sz="4000" b="1" dirty="0">
                <a:latin typeface="Century Gothic" panose="020B0502020202020204" pitchFamily="34" charset="0"/>
              </a:rPr>
              <a:t>Swimming</a:t>
            </a:r>
            <a:r>
              <a:rPr lang="en-US" sz="4000" dirty="0">
                <a:latin typeface="Century Gothic" panose="020B0502020202020204" pitchFamily="34" charset="0"/>
              </a:rPr>
              <a:t> is my favorite activity.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Gerund Phrases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14596" y="301262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Gerund Phrases</a:t>
            </a:r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7594AB33-2039-CFC0-2628-45C4BF96F00E}"/>
              </a:ext>
            </a:extLst>
          </p:cNvPr>
          <p:cNvSpPr/>
          <p:nvPr/>
        </p:nvSpPr>
        <p:spPr>
          <a:xfrm rot="3126590">
            <a:off x="3778898" y="4999078"/>
            <a:ext cx="978408" cy="484632"/>
          </a:xfrm>
          <a:prstGeom prst="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8FBD5C-48FC-9FFD-CB1E-1D0CC4704A3A}"/>
              </a:ext>
            </a:extLst>
          </p:cNvPr>
          <p:cNvSpPr txBox="1"/>
          <p:nvPr/>
        </p:nvSpPr>
        <p:spPr>
          <a:xfrm>
            <a:off x="4991877" y="5225068"/>
            <a:ext cx="4739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entury Gothic" panose="020B0502020202020204" pitchFamily="34" charset="0"/>
              </a:rPr>
              <a:t>verb + -</a:t>
            </a:r>
            <a:r>
              <a:rPr lang="en-US" sz="3200" dirty="0" err="1">
                <a:latin typeface="Century Gothic" panose="020B0502020202020204" pitchFamily="34" charset="0"/>
              </a:rPr>
              <a:t>ing</a:t>
            </a:r>
            <a:r>
              <a:rPr lang="en-US" sz="3200" dirty="0">
                <a:latin typeface="Century Gothic" panose="020B0502020202020204" pitchFamily="34" charset="0"/>
              </a:rPr>
              <a:t> = gerund!</a:t>
            </a:r>
          </a:p>
        </p:txBody>
      </p:sp>
    </p:spTree>
    <p:extLst>
      <p:ext uri="{BB962C8B-B14F-4D97-AF65-F5344CB8AC3E}">
        <p14:creationId xmlns:p14="http://schemas.microsoft.com/office/powerpoint/2010/main" val="3742051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50969" y="4688012"/>
            <a:ext cx="11667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In this sentence, “running a marathon” is the gerund phrase and it acts as the subject of the sentence.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Gerund Phrases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14596" y="301262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Gerund Phrases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FBFB65-5CC8-3CF9-E83D-75DED474C645}"/>
              </a:ext>
            </a:extLst>
          </p:cNvPr>
          <p:cNvSpPr/>
          <p:nvPr/>
        </p:nvSpPr>
        <p:spPr>
          <a:xfrm>
            <a:off x="1269133" y="2398980"/>
            <a:ext cx="9653733" cy="2060040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4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Running a marathon </a:t>
            </a:r>
            <a:r>
              <a:rPr lang="en-US" sz="4800" dirty="0">
                <a:solidFill>
                  <a:schemeClr val="tx1"/>
                </a:solidFill>
                <a:latin typeface="Century Gothic" panose="020B0502020202020204" pitchFamily="34" charset="0"/>
              </a:rPr>
              <a:t>can be physically demanding</a:t>
            </a:r>
          </a:p>
          <a:p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936E4C-F3C7-BBF3-424B-A645C1C43AE7}"/>
              </a:ext>
            </a:extLst>
          </p:cNvPr>
          <p:cNvSpPr txBox="1"/>
          <p:nvPr/>
        </p:nvSpPr>
        <p:spPr>
          <a:xfrm>
            <a:off x="422031" y="1720695"/>
            <a:ext cx="11667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Gerund phrases can be used in many ways!</a:t>
            </a:r>
          </a:p>
        </p:txBody>
      </p:sp>
    </p:spTree>
    <p:extLst>
      <p:ext uri="{BB962C8B-B14F-4D97-AF65-F5344CB8AC3E}">
        <p14:creationId xmlns:p14="http://schemas.microsoft.com/office/powerpoint/2010/main" val="1546531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50969" y="4688012"/>
            <a:ext cx="11667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In this sentence, “reading books” is the gerund phrase and it acts as the direct object of the verb “enjoy”.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Gerund Phrases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14596" y="301262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Gerund Phrases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FBFB65-5CC8-3CF9-E83D-75DED474C645}"/>
              </a:ext>
            </a:extLst>
          </p:cNvPr>
          <p:cNvSpPr/>
          <p:nvPr/>
        </p:nvSpPr>
        <p:spPr>
          <a:xfrm>
            <a:off x="1349435" y="2398980"/>
            <a:ext cx="9470402" cy="2060040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4800" dirty="0">
                <a:solidFill>
                  <a:schemeClr val="tx1"/>
                </a:solidFill>
                <a:latin typeface="Century Gothic" panose="020B0502020202020204" pitchFamily="34" charset="0"/>
              </a:rPr>
              <a:t>I enjoy </a:t>
            </a:r>
            <a:r>
              <a:rPr lang="en-US" sz="4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reading books </a:t>
            </a:r>
            <a:r>
              <a:rPr lang="en-US" sz="4800" dirty="0">
                <a:solidFill>
                  <a:schemeClr val="tx1"/>
                </a:solidFill>
                <a:latin typeface="Century Gothic" panose="020B0502020202020204" pitchFamily="34" charset="0"/>
              </a:rPr>
              <a:t>in my free time.</a:t>
            </a:r>
          </a:p>
          <a:p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936E4C-F3C7-BBF3-424B-A645C1C43AE7}"/>
              </a:ext>
            </a:extLst>
          </p:cNvPr>
          <p:cNvSpPr txBox="1"/>
          <p:nvPr/>
        </p:nvSpPr>
        <p:spPr>
          <a:xfrm>
            <a:off x="422031" y="1720695"/>
            <a:ext cx="11667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Gerund phrases can be used in many ways!</a:t>
            </a:r>
          </a:p>
        </p:txBody>
      </p:sp>
    </p:spTree>
    <p:extLst>
      <p:ext uri="{BB962C8B-B14F-4D97-AF65-F5344CB8AC3E}">
        <p14:creationId xmlns:p14="http://schemas.microsoft.com/office/powerpoint/2010/main" val="3102560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50969" y="4688012"/>
            <a:ext cx="11667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In this sentence, “His passion for playing the guitar” is the gerund phrase and it acts as the subject of the sentence.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97092C-0417-B29C-76BE-3026D5C00FDE}"/>
              </a:ext>
            </a:extLst>
          </p:cNvPr>
          <p:cNvSpPr txBox="1">
            <a:spLocks/>
          </p:cNvSpPr>
          <p:nvPr/>
        </p:nvSpPr>
        <p:spPr>
          <a:xfrm>
            <a:off x="-22728" y="268751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Gerund Phrases</a:t>
            </a:r>
            <a:r>
              <a:rPr lang="en-US" sz="96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92990-02DD-5D91-3CE3-D83B82127EB7}"/>
              </a:ext>
            </a:extLst>
          </p:cNvPr>
          <p:cNvSpPr txBox="1">
            <a:spLocks/>
          </p:cNvSpPr>
          <p:nvPr/>
        </p:nvSpPr>
        <p:spPr>
          <a:xfrm>
            <a:off x="14596" y="301262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Gerund Phrases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FBFB65-5CC8-3CF9-E83D-75DED474C645}"/>
              </a:ext>
            </a:extLst>
          </p:cNvPr>
          <p:cNvSpPr/>
          <p:nvPr/>
        </p:nvSpPr>
        <p:spPr>
          <a:xfrm>
            <a:off x="1349435" y="2398980"/>
            <a:ext cx="9470402" cy="2060040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4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His passion for playing the guitar </a:t>
            </a:r>
            <a:r>
              <a:rPr lang="en-US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is evident in his performances.</a:t>
            </a:r>
          </a:p>
          <a:p>
            <a:endParaRPr lang="en-US" sz="4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936E4C-F3C7-BBF3-424B-A645C1C43AE7}"/>
              </a:ext>
            </a:extLst>
          </p:cNvPr>
          <p:cNvSpPr txBox="1"/>
          <p:nvPr/>
        </p:nvSpPr>
        <p:spPr>
          <a:xfrm>
            <a:off x="422031" y="1720695"/>
            <a:ext cx="11667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Gerund phrases can be used in many ways!</a:t>
            </a:r>
          </a:p>
        </p:txBody>
      </p:sp>
    </p:spTree>
    <p:extLst>
      <p:ext uri="{BB962C8B-B14F-4D97-AF65-F5344CB8AC3E}">
        <p14:creationId xmlns:p14="http://schemas.microsoft.com/office/powerpoint/2010/main" val="2072947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1596</TotalTime>
  <Words>887</Words>
  <Application>Microsoft Macintosh PowerPoint</Application>
  <PresentationFormat>Widescreen</PresentationFormat>
  <Paragraphs>125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Alisha Riley</cp:lastModifiedBy>
  <cp:revision>9</cp:revision>
  <dcterms:created xsi:type="dcterms:W3CDTF">2021-04-06T01:38:25Z</dcterms:created>
  <dcterms:modified xsi:type="dcterms:W3CDTF">2023-07-31T20:59:22Z</dcterms:modified>
</cp:coreProperties>
</file>