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A3F"/>
    <a:srgbClr val="D9E6D6"/>
    <a:srgbClr val="3FA7E1"/>
    <a:srgbClr val="EDDFA4"/>
    <a:srgbClr val="F4A0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C4F8B3-3419-4AF5-A56D-F5A9AF47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86AF-9C4C-42F1-A211-FBB61D461B2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23FD78-6ACD-4B03-A0FB-6185C27A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71D2D-86CE-4084-8463-5594C1D09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B1336-7911-42D0-80ED-36A1A41B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3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FEC6-8E37-4BEC-8611-768786AD6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7761A-393C-43A5-9963-EFBB8FA9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74A83-5AC7-43C2-A795-AAB3454D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86AF-9C4C-42F1-A211-FBB61D461B2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98991-378F-48A1-9A59-29F0495E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D2690-6617-48FF-BB2B-CBF0BEC5F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B1336-7911-42D0-80ED-36A1A41B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7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AFAA95-2E52-4D8E-8D70-30B3710F0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7ACB1-5A7E-495D-9F8B-21A31965A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26DEB-249E-4FD3-912B-01DEA15A4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E86AF-9C4C-42F1-A211-FBB61D461B2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C5DE6-A12D-43C0-84DD-850C060B08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39E22-9813-4307-AEDD-6E8569918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B1336-7911-42D0-80ED-36A1A41B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4F2AFD-125F-3C40-89E8-7F6F453B9AF3}"/>
              </a:ext>
            </a:extLst>
          </p:cNvPr>
          <p:cNvSpPr/>
          <p:nvPr/>
        </p:nvSpPr>
        <p:spPr>
          <a:xfrm>
            <a:off x="114300" y="4023508"/>
            <a:ext cx="11963400" cy="647700"/>
          </a:xfrm>
          <a:prstGeom prst="rect">
            <a:avLst/>
          </a:prstGeom>
          <a:solidFill>
            <a:srgbClr val="EDDFA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16AB3B-8069-3342-B662-665F144FCC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A3F1A7-E3E5-E040-AD05-72DD6D049C8E}"/>
              </a:ext>
            </a:extLst>
          </p:cNvPr>
          <p:cNvSpPr txBox="1">
            <a:spLocks/>
          </p:cNvSpPr>
          <p:nvPr/>
        </p:nvSpPr>
        <p:spPr>
          <a:xfrm>
            <a:off x="0" y="971643"/>
            <a:ext cx="12214728" cy="29445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b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a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l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B656B-FBE2-474C-AC69-248693CC7E69}"/>
              </a:ext>
            </a:extLst>
          </p:cNvPr>
          <p:cNvSpPr txBox="1"/>
          <p:nvPr/>
        </p:nvSpPr>
        <p:spPr>
          <a:xfrm>
            <a:off x="385738" y="184561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Verbals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2278842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36248" y="3836077"/>
            <a:ext cx="11839574" cy="2923821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6" y="2173853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An infinitive is the base form of a verb, typically preceded by the word “to.”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795752" y="4097658"/>
            <a:ext cx="10667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Infinitives can act as nouns, adjectives, or adverbs in a sentence.</a:t>
            </a:r>
          </a:p>
        </p:txBody>
      </p:sp>
    </p:spTree>
    <p:extLst>
      <p:ext uri="{BB962C8B-B14F-4D97-AF65-F5344CB8AC3E}">
        <p14:creationId xmlns:p14="http://schemas.microsoft.com/office/powerpoint/2010/main" val="1799976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899534" y="2904329"/>
            <a:ext cx="6362700" cy="131953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428625" y="3246818"/>
            <a:ext cx="1134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To travel</a:t>
            </a:r>
            <a:r>
              <a:rPr lang="en-US" sz="3600" dirty="0">
                <a:latin typeface="Century Gothic" panose="020B0502020202020204" pitchFamily="34" charset="0"/>
              </a:rPr>
              <a:t> is my dream!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5719C-806E-4ED3-8E1B-428A39704C82}"/>
              </a:ext>
            </a:extLst>
          </p:cNvPr>
          <p:cNvSpPr txBox="1"/>
          <p:nvPr/>
        </p:nvSpPr>
        <p:spPr>
          <a:xfrm>
            <a:off x="607529" y="4682319"/>
            <a:ext cx="10974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“To travel” is the infinitive and it acts as the subject of the sentence.</a:t>
            </a:r>
          </a:p>
        </p:txBody>
      </p:sp>
    </p:spTree>
    <p:extLst>
      <p:ext uri="{BB962C8B-B14F-4D97-AF65-F5344CB8AC3E}">
        <p14:creationId xmlns:p14="http://schemas.microsoft.com/office/powerpoint/2010/main" val="101576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947988" y="3067929"/>
            <a:ext cx="6362700" cy="131953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179901" y="3127533"/>
            <a:ext cx="5898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She wants </a:t>
            </a:r>
            <a:r>
              <a:rPr lang="en-US" sz="3600" b="1" dirty="0">
                <a:latin typeface="Century Gothic" panose="020B0502020202020204" pitchFamily="34" charset="0"/>
              </a:rPr>
              <a:t>to learn</a:t>
            </a:r>
            <a:r>
              <a:rPr lang="en-US" sz="3600" dirty="0">
                <a:latin typeface="Century Gothic" panose="020B0502020202020204" pitchFamily="34" charset="0"/>
              </a:rPr>
              <a:t> a new language.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5719C-806E-4ED3-8E1B-428A39704C82}"/>
              </a:ext>
            </a:extLst>
          </p:cNvPr>
          <p:cNvSpPr txBox="1"/>
          <p:nvPr/>
        </p:nvSpPr>
        <p:spPr>
          <a:xfrm>
            <a:off x="306871" y="4813686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“To learn” is the infinitive and it acts as the direct object to “wants”.</a:t>
            </a:r>
          </a:p>
        </p:txBody>
      </p:sp>
    </p:spTree>
    <p:extLst>
      <p:ext uri="{BB962C8B-B14F-4D97-AF65-F5344CB8AC3E}">
        <p14:creationId xmlns:p14="http://schemas.microsoft.com/office/powerpoint/2010/main" val="3892935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990849" y="3067929"/>
            <a:ext cx="6362700" cy="131953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299272" y="3133669"/>
            <a:ext cx="5745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 am going to the store </a:t>
            </a:r>
            <a:r>
              <a:rPr lang="en-US" sz="3600" b="1" dirty="0">
                <a:latin typeface="Century Gothic" panose="020B0502020202020204" pitchFamily="34" charset="0"/>
              </a:rPr>
              <a:t>to buy</a:t>
            </a:r>
            <a:r>
              <a:rPr lang="en-US" sz="3600" dirty="0">
                <a:latin typeface="Century Gothic" panose="020B0502020202020204" pitchFamily="34" charset="0"/>
              </a:rPr>
              <a:t> groceries.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5719C-806E-4ED3-8E1B-428A39704C82}"/>
              </a:ext>
            </a:extLst>
          </p:cNvPr>
          <p:cNvSpPr txBox="1"/>
          <p:nvPr/>
        </p:nvSpPr>
        <p:spPr>
          <a:xfrm>
            <a:off x="306871" y="4899823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“To buy” is the infinitive and it acts as the object to the preposition “to”.</a:t>
            </a:r>
          </a:p>
        </p:txBody>
      </p:sp>
    </p:spTree>
    <p:extLst>
      <p:ext uri="{BB962C8B-B14F-4D97-AF65-F5344CB8AC3E}">
        <p14:creationId xmlns:p14="http://schemas.microsoft.com/office/powerpoint/2010/main" val="197606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947988" y="2896776"/>
            <a:ext cx="6362700" cy="131953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256411" y="3233277"/>
            <a:ext cx="5745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He is the man </a:t>
            </a:r>
            <a:r>
              <a:rPr lang="en-US" sz="3600" b="1" dirty="0">
                <a:latin typeface="Century Gothic" panose="020B0502020202020204" pitchFamily="34" charset="0"/>
              </a:rPr>
              <a:t>to talk </a:t>
            </a:r>
            <a:r>
              <a:rPr lang="en-US" sz="3600" dirty="0">
                <a:latin typeface="Century Gothic" panose="020B0502020202020204" pitchFamily="34" charset="0"/>
              </a:rPr>
              <a:t>to.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5719C-806E-4ED3-8E1B-428A39704C82}"/>
              </a:ext>
            </a:extLst>
          </p:cNvPr>
          <p:cNvSpPr txBox="1"/>
          <p:nvPr/>
        </p:nvSpPr>
        <p:spPr>
          <a:xfrm>
            <a:off x="306871" y="4682319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“To talk” is the infinitive and it acts as an adjective describing the noun “man”.</a:t>
            </a:r>
          </a:p>
        </p:txBody>
      </p:sp>
    </p:spTree>
    <p:extLst>
      <p:ext uri="{BB962C8B-B14F-4D97-AF65-F5344CB8AC3E}">
        <p14:creationId xmlns:p14="http://schemas.microsoft.com/office/powerpoint/2010/main" val="1251237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947988" y="2961561"/>
            <a:ext cx="6362700" cy="131953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f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69612" y="86137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2947989" y="3028490"/>
            <a:ext cx="6362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She walked slowly </a:t>
            </a:r>
            <a:r>
              <a:rPr lang="en-US" sz="3600" b="1" dirty="0">
                <a:latin typeface="Century Gothic" panose="020B0502020202020204" pitchFamily="34" charset="0"/>
              </a:rPr>
              <a:t>to avoid </a:t>
            </a:r>
            <a:r>
              <a:rPr lang="en-US" sz="3600" dirty="0">
                <a:latin typeface="Century Gothic" panose="020B0502020202020204" pitchFamily="34" charset="0"/>
              </a:rPr>
              <a:t>slipping.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5719C-806E-4ED3-8E1B-428A39704C82}"/>
              </a:ext>
            </a:extLst>
          </p:cNvPr>
          <p:cNvSpPr txBox="1"/>
          <p:nvPr/>
        </p:nvSpPr>
        <p:spPr>
          <a:xfrm>
            <a:off x="1044023" y="4771784"/>
            <a:ext cx="10170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“To avoid” is the infinitive that modifies the verb “walked”.</a:t>
            </a:r>
          </a:p>
        </p:txBody>
      </p:sp>
    </p:spTree>
    <p:extLst>
      <p:ext uri="{BB962C8B-B14F-4D97-AF65-F5344CB8AC3E}">
        <p14:creationId xmlns:p14="http://schemas.microsoft.com/office/powerpoint/2010/main" val="1522763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2405062" y="2685160"/>
            <a:ext cx="7381875" cy="2215991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Verbals are verb forms that function as other parts of speech.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V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b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a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l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106731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Verbals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4274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76213" y="3476538"/>
            <a:ext cx="11839574" cy="1493027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d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5250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126746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gerund is a verb form that functions as a noun in a sentence.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1663243" y="3609642"/>
            <a:ext cx="896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Gerunds are created by adding the suffix –</a:t>
            </a:r>
            <a:r>
              <a:rPr lang="en-US" sz="3600" dirty="0" err="1">
                <a:latin typeface="Century Gothic" panose="020B0502020202020204" pitchFamily="34" charset="0"/>
              </a:rPr>
              <a:t>ing</a:t>
            </a:r>
            <a:r>
              <a:rPr lang="en-US" sz="3600" dirty="0">
                <a:latin typeface="Century Gothic" panose="020B0502020202020204" pitchFamily="34" charset="0"/>
              </a:rPr>
              <a:t> to the base form of a verb.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68ABDD-A054-4470-81DB-C6AB2961E9B2}"/>
              </a:ext>
            </a:extLst>
          </p:cNvPr>
          <p:cNvSpPr txBox="1"/>
          <p:nvPr/>
        </p:nvSpPr>
        <p:spPr>
          <a:xfrm>
            <a:off x="321158" y="5187614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Gerunds can be used as subjects, objects, or complements.</a:t>
            </a:r>
          </a:p>
        </p:txBody>
      </p:sp>
    </p:spTree>
    <p:extLst>
      <p:ext uri="{BB962C8B-B14F-4D97-AF65-F5344CB8AC3E}">
        <p14:creationId xmlns:p14="http://schemas.microsoft.com/office/powerpoint/2010/main" val="15619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76213" y="3283480"/>
            <a:ext cx="11839574" cy="1070222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d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5250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243277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1663243" y="3495425"/>
            <a:ext cx="896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atin typeface="Century Gothic" panose="020B0502020202020204" pitchFamily="34" charset="0"/>
              </a:rPr>
              <a:t>Swimming</a:t>
            </a:r>
            <a:r>
              <a:rPr lang="en-US" sz="3600" dirty="0">
                <a:latin typeface="Century Gothic" panose="020B0502020202020204" pitchFamily="34" charset="0"/>
              </a:rPr>
              <a:t> is my favorite sport.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68ABDD-A054-4470-81DB-C6AB2961E9B2}"/>
              </a:ext>
            </a:extLst>
          </p:cNvPr>
          <p:cNvSpPr txBox="1"/>
          <p:nvPr/>
        </p:nvSpPr>
        <p:spPr>
          <a:xfrm>
            <a:off x="321158" y="4864105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 the gerund, swimming, is used as the subject.</a:t>
            </a:r>
          </a:p>
        </p:txBody>
      </p:sp>
    </p:spTree>
    <p:extLst>
      <p:ext uri="{BB962C8B-B14F-4D97-AF65-F5344CB8AC3E}">
        <p14:creationId xmlns:p14="http://schemas.microsoft.com/office/powerpoint/2010/main" val="94283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76213" y="3283480"/>
            <a:ext cx="11839574" cy="1070222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d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5250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243277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1663243" y="3495425"/>
            <a:ext cx="896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 enjoy </a:t>
            </a:r>
            <a:r>
              <a:rPr lang="en-US" sz="3600" u="sng" dirty="0">
                <a:latin typeface="Century Gothic" panose="020B0502020202020204" pitchFamily="34" charset="0"/>
              </a:rPr>
              <a:t>reading</a:t>
            </a:r>
            <a:r>
              <a:rPr lang="en-US" sz="3600" dirty="0">
                <a:latin typeface="Century Gothic" panose="020B0502020202020204" pitchFamily="34" charset="0"/>
              </a:rPr>
              <a:t> books.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68ABDD-A054-4470-81DB-C6AB2961E9B2}"/>
              </a:ext>
            </a:extLst>
          </p:cNvPr>
          <p:cNvSpPr txBox="1"/>
          <p:nvPr/>
        </p:nvSpPr>
        <p:spPr>
          <a:xfrm>
            <a:off x="321158" y="4864105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 the gerund, reading, is used as a direct object.</a:t>
            </a:r>
          </a:p>
        </p:txBody>
      </p:sp>
    </p:spTree>
    <p:extLst>
      <p:ext uri="{BB962C8B-B14F-4D97-AF65-F5344CB8AC3E}">
        <p14:creationId xmlns:p14="http://schemas.microsoft.com/office/powerpoint/2010/main" val="3720121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76213" y="3283480"/>
            <a:ext cx="11839574" cy="1070222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d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5250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257706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1663243" y="3495425"/>
            <a:ext cx="896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His passion is </a:t>
            </a:r>
            <a:r>
              <a:rPr lang="en-US" sz="3600" u="sng" dirty="0">
                <a:latin typeface="Century Gothic" panose="020B0502020202020204" pitchFamily="34" charset="0"/>
              </a:rPr>
              <a:t>painting</a:t>
            </a:r>
            <a:r>
              <a:rPr lang="en-US" sz="36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68ABDD-A054-4470-81DB-C6AB2961E9B2}"/>
              </a:ext>
            </a:extLst>
          </p:cNvPr>
          <p:cNvSpPr txBox="1"/>
          <p:nvPr/>
        </p:nvSpPr>
        <p:spPr>
          <a:xfrm>
            <a:off x="321158" y="4864105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 the gerund, painting, is used as a complement to the verb “is”.</a:t>
            </a:r>
          </a:p>
        </p:txBody>
      </p:sp>
    </p:spTree>
    <p:extLst>
      <p:ext uri="{BB962C8B-B14F-4D97-AF65-F5344CB8AC3E}">
        <p14:creationId xmlns:p14="http://schemas.microsoft.com/office/powerpoint/2010/main" val="71660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76213" y="3429000"/>
            <a:ext cx="11839574" cy="3330898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a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l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8101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Participles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088432"/>
            <a:ext cx="1164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participle is a verb that functions as an adjective or a part of a verb phrase.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83898" y="3595162"/>
            <a:ext cx="113442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Century Gothic" panose="020B0502020202020204" pitchFamily="34" charset="0"/>
              </a:rPr>
              <a:t>Present participle:</a:t>
            </a:r>
            <a:r>
              <a:rPr lang="en-US" sz="3600" dirty="0">
                <a:latin typeface="Century Gothic" panose="020B0502020202020204" pitchFamily="34" charset="0"/>
              </a:rPr>
              <a:t> ends in –</a:t>
            </a:r>
            <a:r>
              <a:rPr lang="en-US" sz="3600" dirty="0" err="1">
                <a:latin typeface="Century Gothic" panose="020B0502020202020204" pitchFamily="34" charset="0"/>
              </a:rPr>
              <a:t>ing</a:t>
            </a:r>
            <a:r>
              <a:rPr lang="en-US" sz="3600" dirty="0">
                <a:latin typeface="Century Gothic" panose="020B0502020202020204" pitchFamily="34" charset="0"/>
              </a:rPr>
              <a:t>; indicates ongoing action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3600" u="sng" dirty="0">
                <a:latin typeface="Century Gothic" panose="020B0502020202020204" pitchFamily="34" charset="0"/>
              </a:rPr>
              <a:t>Past participle:</a:t>
            </a:r>
            <a:r>
              <a:rPr lang="en-US" sz="3600" dirty="0">
                <a:latin typeface="Century Gothic" panose="020B0502020202020204" pitchFamily="34" charset="0"/>
              </a:rPr>
              <a:t> ends in –ed, -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, or is an irregular verb; used to form the perfect tense and passive voice</a:t>
            </a:r>
          </a:p>
        </p:txBody>
      </p:sp>
    </p:spTree>
    <p:extLst>
      <p:ext uri="{BB962C8B-B14F-4D97-AF65-F5344CB8AC3E}">
        <p14:creationId xmlns:p14="http://schemas.microsoft.com/office/powerpoint/2010/main" val="28222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61097" y="3171825"/>
            <a:ext cx="11839574" cy="3591162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a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l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8101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Participles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58417" y="2351659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Present Participle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83899" y="3671362"/>
            <a:ext cx="11344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Example: The </a:t>
            </a:r>
            <a:r>
              <a:rPr lang="en-US" sz="3600" b="1" u="sng" dirty="0">
                <a:latin typeface="Century Gothic" panose="020B0502020202020204" pitchFamily="34" charset="0"/>
              </a:rPr>
              <a:t>running</a:t>
            </a:r>
            <a:r>
              <a:rPr lang="en-US" sz="3600" b="1" dirty="0">
                <a:latin typeface="Century Gothic" panose="020B0502020202020204" pitchFamily="34" charset="0"/>
              </a:rPr>
              <a:t> water is refreshing.</a:t>
            </a:r>
          </a:p>
          <a:p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“Running” is the present participle modifying the noun “water”.</a:t>
            </a:r>
          </a:p>
        </p:txBody>
      </p:sp>
    </p:spTree>
    <p:extLst>
      <p:ext uri="{BB962C8B-B14F-4D97-AF65-F5344CB8AC3E}">
        <p14:creationId xmlns:p14="http://schemas.microsoft.com/office/powerpoint/2010/main" val="1884140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A264AFF-6F47-4F03-8F45-0AEC2B3516A7}"/>
              </a:ext>
            </a:extLst>
          </p:cNvPr>
          <p:cNvSpPr/>
          <p:nvPr/>
        </p:nvSpPr>
        <p:spPr>
          <a:xfrm>
            <a:off x="136248" y="3428999"/>
            <a:ext cx="11839574" cy="3330899"/>
          </a:xfrm>
          <a:prstGeom prst="rect">
            <a:avLst/>
          </a:prstGeom>
          <a:solidFill>
            <a:srgbClr val="EDDFA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2D65D8-EED8-44BE-981C-16009DBEC2EA}"/>
              </a:ext>
            </a:extLst>
          </p:cNvPr>
          <p:cNvSpPr txBox="1">
            <a:spLocks/>
          </p:cNvSpPr>
          <p:nvPr/>
        </p:nvSpPr>
        <p:spPr>
          <a:xfrm>
            <a:off x="336274" y="592796"/>
            <a:ext cx="11519452" cy="158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a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t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13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</a:t>
            </a:r>
            <a:r>
              <a:rPr lang="en-US" sz="13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</a:t>
            </a:r>
            <a:r>
              <a:rPr lang="en-US" sz="13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l</a:t>
            </a:r>
            <a:r>
              <a:rPr lang="en-US" sz="13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e</a:t>
            </a:r>
            <a:r>
              <a:rPr lang="en-US" sz="13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 </a:t>
            </a:r>
            <a:endParaRPr lang="en-US" sz="9600" b="1" dirty="0">
              <a:solidFill>
                <a:srgbClr val="F49A3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1E65F-BE44-4AD1-A3F4-A7B634764BE9}"/>
              </a:ext>
            </a:extLst>
          </p:cNvPr>
          <p:cNvSpPr txBox="1"/>
          <p:nvPr/>
        </p:nvSpPr>
        <p:spPr>
          <a:xfrm>
            <a:off x="383899" y="98101"/>
            <a:ext cx="115194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Participles</a:t>
            </a:r>
            <a:endParaRPr lang="en-US" sz="1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08117-E3C0-4216-8596-5920DCD0E738}"/>
              </a:ext>
            </a:extLst>
          </p:cNvPr>
          <p:cNvSpPr txBox="1"/>
          <p:nvPr/>
        </p:nvSpPr>
        <p:spPr>
          <a:xfrm>
            <a:off x="273533" y="2381443"/>
            <a:ext cx="1164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Past Participle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C140A-37AE-4DB3-873E-10177A7E5F29}"/>
              </a:ext>
            </a:extLst>
          </p:cNvPr>
          <p:cNvSpPr txBox="1"/>
          <p:nvPr/>
        </p:nvSpPr>
        <p:spPr>
          <a:xfrm>
            <a:off x="383897" y="3936781"/>
            <a:ext cx="11344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Example: The </a:t>
            </a:r>
            <a:r>
              <a:rPr lang="en-US" sz="3600" b="1" u="sng" dirty="0">
                <a:latin typeface="Century Gothic" panose="020B0502020202020204" pitchFamily="34" charset="0"/>
              </a:rPr>
              <a:t>broken</a:t>
            </a:r>
            <a:r>
              <a:rPr lang="en-US" sz="3600" b="1" dirty="0">
                <a:latin typeface="Century Gothic" panose="020B0502020202020204" pitchFamily="34" charset="0"/>
              </a:rPr>
              <a:t> vase needs to be replaced.</a:t>
            </a:r>
          </a:p>
          <a:p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“Broken” is the past participle modifying the noun “vase”.</a:t>
            </a:r>
          </a:p>
        </p:txBody>
      </p:sp>
    </p:spTree>
    <p:extLst>
      <p:ext uri="{BB962C8B-B14F-4D97-AF65-F5344CB8AC3E}">
        <p14:creationId xmlns:p14="http://schemas.microsoft.com/office/powerpoint/2010/main" val="1029637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427</Words>
  <Application>Microsoft Office PowerPoint</Application>
  <PresentationFormat>Widescreen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Scott, Sarah</dc:creator>
  <cp:lastModifiedBy>Scott, Sarah</cp:lastModifiedBy>
  <cp:revision>6</cp:revision>
  <dcterms:created xsi:type="dcterms:W3CDTF">2023-06-09T18:44:18Z</dcterms:created>
  <dcterms:modified xsi:type="dcterms:W3CDTF">2023-06-10T22:03:45Z</dcterms:modified>
</cp:coreProperties>
</file>